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7" r:id="rId2"/>
    <p:sldId id="351" r:id="rId3"/>
    <p:sldId id="352" r:id="rId4"/>
    <p:sldId id="303" r:id="rId5"/>
    <p:sldId id="321" r:id="rId6"/>
    <p:sldId id="322" r:id="rId7"/>
    <p:sldId id="323" r:id="rId8"/>
    <p:sldId id="324" r:id="rId9"/>
    <p:sldId id="356" r:id="rId10"/>
    <p:sldId id="327" r:id="rId11"/>
    <p:sldId id="349" r:id="rId12"/>
    <p:sldId id="329" r:id="rId13"/>
    <p:sldId id="353" r:id="rId14"/>
    <p:sldId id="332" r:id="rId15"/>
    <p:sldId id="333" r:id="rId16"/>
    <p:sldId id="336" r:id="rId17"/>
    <p:sldId id="337" r:id="rId18"/>
    <p:sldId id="354" r:id="rId19"/>
    <p:sldId id="343" r:id="rId20"/>
    <p:sldId id="342" r:id="rId21"/>
    <p:sldId id="345" r:id="rId22"/>
    <p:sldId id="346" r:id="rId23"/>
    <p:sldId id="347" r:id="rId24"/>
    <p:sldId id="355"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98BD"/>
    <a:srgbClr val="7AC614"/>
    <a:srgbClr val="1C3F93"/>
    <a:srgbClr val="B7DEE8"/>
    <a:srgbClr val="996633"/>
    <a:srgbClr val="F5CC8F"/>
    <a:srgbClr val="3A1D00"/>
    <a:srgbClr val="948A54"/>
    <a:srgbClr val="4F81BD"/>
    <a:srgbClr val="9A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25" autoAdjust="0"/>
    <p:restoredTop sz="81098" autoAdjust="0"/>
  </p:normalViewPr>
  <p:slideViewPr>
    <p:cSldViewPr snapToGrid="0" showGuides="1">
      <p:cViewPr varScale="1">
        <p:scale>
          <a:sx n="72" d="100"/>
          <a:sy n="72" d="100"/>
        </p:scale>
        <p:origin x="1613" y="62"/>
      </p:cViewPr>
      <p:guideLst>
        <p:guide orient="horz" pos="2160"/>
        <p:guide pos="2880"/>
      </p:guideLst>
    </p:cSldViewPr>
  </p:slideViewPr>
  <p:outlineViewPr>
    <p:cViewPr>
      <p:scale>
        <a:sx n="33" d="100"/>
        <a:sy n="33" d="100"/>
      </p:scale>
      <p:origin x="0" y="-805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866"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3.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a:extLst xmlns:a="http://schemas.openxmlformats.org/drawingml/2006/main">
            <a:ext uri="{FF2B5EF4-FFF2-40B4-BE49-F238E27FC236}">
              <a16:creationId xmlns="" xmlns:a16="http://schemas.microsoft.com/office/drawing/2014/main" id="{108E1088-4484-4627-93E9-5979844EF7EE}"/>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10857143" cy="6285714"/>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F5F8593-E081-4196-AF2C-28DCC918D8EC}" type="datetimeFigureOut">
              <a:rPr lang="en-US" smtClean="0"/>
              <a:t>10/4/2019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A512F77-ECCA-4F34-8A5D-5DB4C1BC5A7A}" type="slidenum">
              <a:rPr lang="en-US" smtClean="0"/>
              <a:t>‹#›</a:t>
            </a:fld>
            <a:endParaRPr lang="en-US" dirty="0"/>
          </a:p>
        </p:txBody>
      </p:sp>
    </p:spTree>
    <p:extLst>
      <p:ext uri="{BB962C8B-B14F-4D97-AF65-F5344CB8AC3E}">
        <p14:creationId xmlns:p14="http://schemas.microsoft.com/office/powerpoint/2010/main" val="384307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4A512F77-ECCA-4F34-8A5D-5DB4C1BC5A7A}" type="slidenum">
              <a:rPr lang="en-US" smtClean="0"/>
              <a:t>1</a:t>
            </a:fld>
            <a:endParaRPr lang="en-US" dirty="0"/>
          </a:p>
        </p:txBody>
      </p:sp>
    </p:spTree>
    <p:extLst>
      <p:ext uri="{BB962C8B-B14F-4D97-AF65-F5344CB8AC3E}">
        <p14:creationId xmlns:p14="http://schemas.microsoft.com/office/powerpoint/2010/main" val="3929022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During this presentation, I will discuss:</a:t>
            </a:r>
          </a:p>
          <a:p>
            <a:pPr>
              <a:defRPr/>
            </a:pPr>
            <a:endParaRPr lang="en-US" dirty="0"/>
          </a:p>
          <a:p>
            <a:pPr marL="171432" indent="-171432">
              <a:buFont typeface="Wingdings" panose="05000000000000000000" pitchFamily="2" charset="2"/>
              <a:buChar char="Ø"/>
              <a:defRPr/>
            </a:pPr>
            <a:r>
              <a:rPr lang="en-US" dirty="0"/>
              <a:t>APS = DSAS is mandated by Ohio Law to investigate allegations</a:t>
            </a:r>
          </a:p>
          <a:p>
            <a:pPr marL="171432" indent="-171432">
              <a:buFont typeface="Wingdings" panose="05000000000000000000" pitchFamily="2" charset="2"/>
              <a:buChar char="Ø"/>
              <a:defRPr/>
            </a:pPr>
            <a:endParaRPr lang="en-US" dirty="0"/>
          </a:p>
          <a:p>
            <a:pPr marL="171432" indent="-171432">
              <a:buFont typeface="Wingdings" panose="05000000000000000000" pitchFamily="2" charset="2"/>
              <a:buChar char="Ø"/>
              <a:defRPr/>
            </a:pPr>
            <a:r>
              <a:rPr lang="en-US" dirty="0"/>
              <a:t>How we offer multiple programs/services to help clients stay in their homes</a:t>
            </a:r>
          </a:p>
          <a:p>
            <a:pPr marL="171432" indent="-171432">
              <a:buFont typeface="Wingdings" panose="05000000000000000000" pitchFamily="2" charset="2"/>
              <a:buChar char="Ø"/>
              <a:defRPr/>
            </a:pPr>
            <a:endParaRPr lang="en-US" dirty="0"/>
          </a:p>
          <a:p>
            <a:pPr marL="171432" indent="-171432">
              <a:buFont typeface="Wingdings" panose="05000000000000000000" pitchFamily="2" charset="2"/>
              <a:buChar char="Ø"/>
              <a:defRPr/>
            </a:pPr>
            <a:r>
              <a:rPr lang="en-US" dirty="0"/>
              <a:t>How we help seniors and caregivers to identify additional benefits they may be eligible for</a:t>
            </a:r>
          </a:p>
          <a:p>
            <a:pPr marL="171432" indent="-171432">
              <a:buFont typeface="Wingdings" panose="05000000000000000000" pitchFamily="2" charset="2"/>
              <a:buChar char="Ø"/>
              <a:defRPr/>
            </a:pPr>
            <a:endParaRPr lang="en-US" dirty="0"/>
          </a:p>
          <a:p>
            <a:pPr marL="171432" indent="-171432">
              <a:buFont typeface="Wingdings" panose="05000000000000000000" pitchFamily="2" charset="2"/>
              <a:buChar char="Ø"/>
              <a:defRPr/>
            </a:pPr>
            <a:r>
              <a:rPr lang="en-US" dirty="0"/>
              <a:t>How DSAS funds centers to provide community based services to seniors and adults with disabilities</a:t>
            </a:r>
          </a:p>
          <a:p>
            <a:pPr marL="171432" indent="-171432">
              <a:buFont typeface="Wingdings" panose="05000000000000000000" pitchFamily="2" charset="2"/>
              <a:buChar char="Ø"/>
              <a:defRPr/>
            </a:pPr>
            <a:endParaRPr lang="en-US" dirty="0"/>
          </a:p>
          <a:p>
            <a:pPr marL="171432" indent="-171432">
              <a:buFont typeface="Wingdings" panose="05000000000000000000" pitchFamily="2" charset="2"/>
              <a:buChar char="Ø"/>
              <a:defRPr/>
            </a:pPr>
            <a:r>
              <a:rPr lang="en-US" dirty="0"/>
              <a:t>How our Office on Aging plans, advocates and engages the community</a:t>
            </a:r>
          </a:p>
          <a:p>
            <a:endParaRPr lang="en-US" dirty="0"/>
          </a:p>
        </p:txBody>
      </p:sp>
      <p:sp>
        <p:nvSpPr>
          <p:cNvPr id="4" name="Slide Number Placeholder 3"/>
          <p:cNvSpPr>
            <a:spLocks noGrp="1"/>
          </p:cNvSpPr>
          <p:nvPr>
            <p:ph type="sldNum" sz="quarter" idx="10"/>
          </p:nvPr>
        </p:nvSpPr>
        <p:spPr/>
        <p:txBody>
          <a:bodyPr/>
          <a:lstStyle/>
          <a:p>
            <a:fld id="{4A512F77-ECCA-4F34-8A5D-5DB4C1BC5A7A}" type="slidenum">
              <a:rPr lang="en-US" smtClean="0"/>
              <a:t>10</a:t>
            </a:fld>
            <a:endParaRPr lang="en-US" dirty="0"/>
          </a:p>
        </p:txBody>
      </p:sp>
    </p:spTree>
    <p:extLst>
      <p:ext uri="{BB962C8B-B14F-4D97-AF65-F5344CB8AC3E}">
        <p14:creationId xmlns:p14="http://schemas.microsoft.com/office/powerpoint/2010/main" val="1762464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512F77-ECCA-4F34-8A5D-5DB4C1BC5A7A}" type="slidenum">
              <a:rPr lang="en-US" smtClean="0"/>
              <a:t>11</a:t>
            </a:fld>
            <a:endParaRPr lang="en-US" dirty="0"/>
          </a:p>
        </p:txBody>
      </p:sp>
    </p:spTree>
    <p:extLst>
      <p:ext uri="{BB962C8B-B14F-4D97-AF65-F5344CB8AC3E}">
        <p14:creationId xmlns:p14="http://schemas.microsoft.com/office/powerpoint/2010/main" val="1548656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63" indent="-169863">
              <a:buFont typeface="Wingdings" panose="05000000000000000000" pitchFamily="2" charset="2"/>
              <a:buChar char="Ø"/>
            </a:pPr>
            <a:r>
              <a:rPr lang="en-US" altLang="en-US" dirty="0"/>
              <a:t>18+ voluntary basis means the adult has to agree to the investigation and interventions.</a:t>
            </a:r>
          </a:p>
          <a:p>
            <a:pPr marL="169863" indent="-169863">
              <a:buFont typeface="Wingdings" panose="05000000000000000000" pitchFamily="2" charset="2"/>
              <a:buChar char="Ø"/>
            </a:pPr>
            <a:endParaRPr lang="en-US" altLang="en-US" dirty="0"/>
          </a:p>
          <a:p>
            <a:pPr marL="169863" indent="-169863">
              <a:buFont typeface="Wingdings" panose="05000000000000000000" pitchFamily="2" charset="2"/>
              <a:buChar char="Ø"/>
            </a:pPr>
            <a:r>
              <a:rPr lang="en-US" altLang="en-US" dirty="0"/>
              <a:t>DSAS has no legal mandate for 18 to 59 r</a:t>
            </a:r>
            <a:r>
              <a:rPr lang="en-US" altLang="en-US" dirty="0">
                <a:solidFill>
                  <a:srgbClr val="FF0000"/>
                </a:solidFill>
              </a:rPr>
              <a:t>egardless of capacity.  If a client has a developmental disability, the County BDD will step in.</a:t>
            </a:r>
          </a:p>
          <a:p>
            <a:pPr marL="169863" indent="-169863">
              <a:buFont typeface="Wingdings" panose="05000000000000000000" pitchFamily="2" charset="2"/>
              <a:buChar char="Ø"/>
            </a:pPr>
            <a:endParaRPr lang="en-US" altLang="en-US" dirty="0">
              <a:solidFill>
                <a:srgbClr val="FF0000"/>
              </a:solidFill>
            </a:endParaRPr>
          </a:p>
          <a:p>
            <a:pPr marL="169863" indent="-169863">
              <a:buFont typeface="Wingdings" panose="05000000000000000000" pitchFamily="2" charset="2"/>
              <a:buChar char="Ø"/>
            </a:pPr>
            <a:r>
              <a:rPr lang="en-US" altLang="en-US" dirty="0">
                <a:solidFill>
                  <a:srgbClr val="FF0000"/>
                </a:solidFill>
              </a:rPr>
              <a:t>In Cuyahoga County, it is estimated that 26,905 older adults are victims of elder abuse.  But that due to a lack awareness, most cases go unreported.</a:t>
            </a:r>
          </a:p>
          <a:p>
            <a:pPr marL="169863" indent="-169863">
              <a:buFont typeface="Wingdings" panose="05000000000000000000" pitchFamily="2" charset="2"/>
              <a:buChar char="Ø"/>
            </a:pPr>
            <a:endParaRPr lang="en-US" altLang="en-US" dirty="0">
              <a:solidFill>
                <a:srgbClr val="FF0000"/>
              </a:solidFill>
            </a:endParaRPr>
          </a:p>
          <a:p>
            <a:pPr marL="169863" indent="-169863">
              <a:buFont typeface="Wingdings" panose="05000000000000000000" pitchFamily="2" charset="2"/>
              <a:buChar char="Ø"/>
            </a:pPr>
            <a:r>
              <a:rPr lang="en-US" altLang="en-US" dirty="0">
                <a:solidFill>
                  <a:srgbClr val="FF0000"/>
                </a:solidFill>
              </a:rPr>
              <a:t>In 2014, DSAS investigated 2,177 cases with 3,900 allegations</a:t>
            </a:r>
          </a:p>
          <a:p>
            <a:endParaRPr lang="en-US" dirty="0"/>
          </a:p>
        </p:txBody>
      </p:sp>
      <p:sp>
        <p:nvSpPr>
          <p:cNvPr id="4" name="Slide Number Placeholder 3"/>
          <p:cNvSpPr>
            <a:spLocks noGrp="1"/>
          </p:cNvSpPr>
          <p:nvPr>
            <p:ph type="sldNum" sz="quarter" idx="10"/>
          </p:nvPr>
        </p:nvSpPr>
        <p:spPr/>
        <p:txBody>
          <a:bodyPr/>
          <a:lstStyle/>
          <a:p>
            <a:fld id="{4A512F77-ECCA-4F34-8A5D-5DB4C1BC5A7A}" type="slidenum">
              <a:rPr lang="en-US" smtClean="0"/>
              <a:t>12</a:t>
            </a:fld>
            <a:endParaRPr lang="en-US" dirty="0"/>
          </a:p>
        </p:txBody>
      </p:sp>
    </p:spTree>
    <p:extLst>
      <p:ext uri="{BB962C8B-B14F-4D97-AF65-F5344CB8AC3E}">
        <p14:creationId xmlns:p14="http://schemas.microsoft.com/office/powerpoint/2010/main" val="1139756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During this presentation, I will discuss:</a:t>
            </a:r>
          </a:p>
          <a:p>
            <a:pPr>
              <a:defRPr/>
            </a:pPr>
            <a:endParaRPr lang="en-US" dirty="0"/>
          </a:p>
          <a:p>
            <a:endParaRPr lang="en-US" dirty="0"/>
          </a:p>
        </p:txBody>
      </p:sp>
      <p:sp>
        <p:nvSpPr>
          <p:cNvPr id="4" name="Slide Number Placeholder 3"/>
          <p:cNvSpPr>
            <a:spLocks noGrp="1"/>
          </p:cNvSpPr>
          <p:nvPr>
            <p:ph type="sldNum" sz="quarter" idx="10"/>
          </p:nvPr>
        </p:nvSpPr>
        <p:spPr/>
        <p:txBody>
          <a:bodyPr/>
          <a:lstStyle/>
          <a:p>
            <a:fld id="{4A512F77-ECCA-4F34-8A5D-5DB4C1BC5A7A}" type="slidenum">
              <a:rPr lang="en-US" smtClean="0"/>
              <a:t>13</a:t>
            </a:fld>
            <a:endParaRPr lang="en-US" dirty="0"/>
          </a:p>
        </p:txBody>
      </p:sp>
    </p:spTree>
    <p:extLst>
      <p:ext uri="{BB962C8B-B14F-4D97-AF65-F5344CB8AC3E}">
        <p14:creationId xmlns:p14="http://schemas.microsoft.com/office/powerpoint/2010/main" val="3439403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buClr>
                <a:schemeClr val="accent1">
                  <a:lumMod val="50000"/>
                </a:schemeClr>
              </a:buClr>
              <a:buFont typeface="Wingdings" pitchFamily="2" charset="2"/>
              <a:buChar char="Ø"/>
              <a:defRPr/>
            </a:pPr>
            <a:r>
              <a:rPr lang="en-US" altLang="en-US" kern="0" dirty="0">
                <a:solidFill>
                  <a:srgbClr val="000000"/>
                </a:solidFill>
              </a:rPr>
              <a:t>Allows seniors who do not qualify for PASSPORT to receive affordable services in the community.</a:t>
            </a:r>
          </a:p>
          <a:p>
            <a:pPr eaLnBrk="1" hangingPunct="1">
              <a:lnSpc>
                <a:spcPct val="90000"/>
              </a:lnSpc>
              <a:buClr>
                <a:schemeClr val="accent1">
                  <a:lumMod val="50000"/>
                </a:schemeClr>
              </a:buClr>
              <a:buFont typeface="Wingdings" pitchFamily="2" charset="2"/>
              <a:buChar char="Ø"/>
              <a:defRPr/>
            </a:pPr>
            <a:endParaRPr lang="en-US" dirty="0">
              <a:solidFill>
                <a:srgbClr val="000000"/>
              </a:solidFill>
            </a:endParaRPr>
          </a:p>
          <a:p>
            <a:pPr eaLnBrk="1" hangingPunct="1">
              <a:lnSpc>
                <a:spcPct val="90000"/>
              </a:lnSpc>
              <a:buClr>
                <a:schemeClr val="accent1">
                  <a:lumMod val="50000"/>
                </a:schemeClr>
              </a:buClr>
              <a:buFont typeface="Wingdings" pitchFamily="2" charset="2"/>
              <a:buChar char="Ø"/>
              <a:defRPr/>
            </a:pPr>
            <a:r>
              <a:rPr lang="en-US" dirty="0">
                <a:solidFill>
                  <a:srgbClr val="000000"/>
                </a:solidFill>
              </a:rPr>
              <a:t>Subsidizes the cost of the client’s service package so that it becomes affordable for the client to receive services in their home</a:t>
            </a:r>
            <a:endParaRPr lang="en-US" altLang="en-US" dirty="0"/>
          </a:p>
          <a:p>
            <a:pPr eaLnBrk="1" hangingPunct="1">
              <a:lnSpc>
                <a:spcPct val="90000"/>
              </a:lnSpc>
              <a:buClr>
                <a:schemeClr val="accent1">
                  <a:lumMod val="50000"/>
                </a:schemeClr>
              </a:buClr>
              <a:buFont typeface="Wingdings" pitchFamily="2" charset="2"/>
              <a:buChar char="Ø"/>
              <a:defRPr/>
            </a:pPr>
            <a:endParaRPr lang="en-US" altLang="en-US" kern="0" dirty="0">
              <a:solidFill>
                <a:srgbClr val="000000"/>
              </a:solidFill>
            </a:endParaRPr>
          </a:p>
          <a:p>
            <a:pPr eaLnBrk="1" hangingPunct="1">
              <a:lnSpc>
                <a:spcPct val="90000"/>
              </a:lnSpc>
              <a:buClr>
                <a:schemeClr val="accent1">
                  <a:lumMod val="50000"/>
                </a:schemeClr>
              </a:buClr>
              <a:buFont typeface="Wingdings" pitchFamily="2" charset="2"/>
              <a:buChar char="Ø"/>
              <a:defRPr/>
            </a:pPr>
            <a:r>
              <a:rPr lang="en-US" altLang="en-US" kern="0" dirty="0">
                <a:solidFill>
                  <a:srgbClr val="000000"/>
                </a:solidFill>
              </a:rPr>
              <a:t>Enables seniors to remain in their own home, with as much independence as possible.</a:t>
            </a:r>
          </a:p>
          <a:p>
            <a:pPr eaLnBrk="1" hangingPunct="1">
              <a:lnSpc>
                <a:spcPct val="90000"/>
              </a:lnSpc>
              <a:buClr>
                <a:srgbClr val="CCCCFF"/>
              </a:buClr>
              <a:buFont typeface="Wingdings" pitchFamily="2" charset="2"/>
              <a:buChar char="Ø"/>
              <a:defRPr/>
            </a:pPr>
            <a:endParaRPr lang="en-US" altLang="en-US" kern="0" dirty="0">
              <a:solidFill>
                <a:srgbClr val="000000"/>
              </a:solidFill>
            </a:endParaRPr>
          </a:p>
          <a:p>
            <a:pPr eaLnBrk="1" hangingPunct="1">
              <a:lnSpc>
                <a:spcPct val="90000"/>
              </a:lnSpc>
              <a:buClr>
                <a:schemeClr val="accent1">
                  <a:lumMod val="50000"/>
                </a:schemeClr>
              </a:buClr>
              <a:buFont typeface="Wingdings" pitchFamily="2" charset="2"/>
              <a:buChar char="Ø"/>
              <a:defRPr/>
            </a:pPr>
            <a:r>
              <a:rPr lang="en-US" altLang="en-US" kern="0" dirty="0">
                <a:solidFill>
                  <a:srgbClr val="000000"/>
                </a:solidFill>
              </a:rPr>
              <a:t>Case management provides resource information and social work for clients to make it easier to navigate the social service system and access needed services</a:t>
            </a:r>
            <a:r>
              <a:rPr lang="en-US" altLang="en-US" sz="1400" kern="0" dirty="0">
                <a:solidFill>
                  <a:srgbClr val="000000"/>
                </a:solidFill>
              </a:rPr>
              <a:t>.  </a:t>
            </a:r>
          </a:p>
          <a:p>
            <a:endParaRPr lang="en-US" dirty="0"/>
          </a:p>
        </p:txBody>
      </p:sp>
      <p:sp>
        <p:nvSpPr>
          <p:cNvPr id="4" name="Slide Number Placeholder 3"/>
          <p:cNvSpPr>
            <a:spLocks noGrp="1"/>
          </p:cNvSpPr>
          <p:nvPr>
            <p:ph type="sldNum" sz="quarter" idx="10"/>
          </p:nvPr>
        </p:nvSpPr>
        <p:spPr/>
        <p:txBody>
          <a:bodyPr/>
          <a:lstStyle/>
          <a:p>
            <a:fld id="{4A512F77-ECCA-4F34-8A5D-5DB4C1BC5A7A}" type="slidenum">
              <a:rPr lang="en-US" smtClean="0"/>
              <a:t>14</a:t>
            </a:fld>
            <a:endParaRPr lang="en-US" dirty="0"/>
          </a:p>
        </p:txBody>
      </p:sp>
    </p:spTree>
    <p:extLst>
      <p:ext uri="{BB962C8B-B14F-4D97-AF65-F5344CB8AC3E}">
        <p14:creationId xmlns:p14="http://schemas.microsoft.com/office/powerpoint/2010/main" val="1947099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eaLnBrk="1" hangingPunct="1">
              <a:lnSpc>
                <a:spcPct val="90000"/>
              </a:lnSpc>
              <a:buClr>
                <a:schemeClr val="accent1">
                  <a:lumMod val="50000"/>
                </a:schemeClr>
              </a:buClr>
              <a:buFont typeface="Wingdings" panose="05000000000000000000" pitchFamily="2" charset="2"/>
              <a:buChar char="v"/>
              <a:defRPr/>
            </a:pPr>
            <a:r>
              <a:rPr lang="en-US" altLang="en-US" sz="2000" b="1" dirty="0"/>
              <a:t>Age 18+ and a resident of Cuyahoga County</a:t>
            </a:r>
          </a:p>
          <a:p>
            <a:pPr eaLnBrk="1" hangingPunct="1">
              <a:lnSpc>
                <a:spcPct val="90000"/>
              </a:lnSpc>
              <a:buClr>
                <a:schemeClr val="accent1">
                  <a:lumMod val="50000"/>
                </a:schemeClr>
              </a:buClr>
              <a:defRPr/>
            </a:pPr>
            <a:endParaRPr lang="en-US" altLang="en-US" sz="2000" b="1" dirty="0"/>
          </a:p>
          <a:p>
            <a:pPr marL="342900" indent="-342900" eaLnBrk="1" hangingPunct="1">
              <a:lnSpc>
                <a:spcPct val="90000"/>
              </a:lnSpc>
              <a:buClr>
                <a:schemeClr val="accent1">
                  <a:lumMod val="50000"/>
                </a:schemeClr>
              </a:buClr>
              <a:buFont typeface="Wingdings" panose="05000000000000000000" pitchFamily="2" charset="2"/>
              <a:buChar char="v"/>
              <a:defRPr/>
            </a:pPr>
            <a:r>
              <a:rPr lang="en-US" altLang="en-US" sz="2000" b="1" dirty="0"/>
              <a:t>Live in private home or apartment</a:t>
            </a:r>
          </a:p>
          <a:p>
            <a:pPr eaLnBrk="1" hangingPunct="1">
              <a:lnSpc>
                <a:spcPct val="90000"/>
              </a:lnSpc>
              <a:buClr>
                <a:schemeClr val="accent1">
                  <a:lumMod val="50000"/>
                </a:schemeClr>
              </a:buClr>
              <a:buFont typeface="Wingdings" panose="05000000000000000000" pitchFamily="2" charset="2"/>
              <a:buChar char="Ø"/>
              <a:defRPr/>
            </a:pPr>
            <a:endParaRPr lang="en-US" altLang="en-US" sz="2000" b="1" dirty="0"/>
          </a:p>
          <a:p>
            <a:pPr marL="342900" indent="-342900" eaLnBrk="1" hangingPunct="1">
              <a:lnSpc>
                <a:spcPct val="90000"/>
              </a:lnSpc>
              <a:buClr>
                <a:schemeClr val="accent1">
                  <a:lumMod val="50000"/>
                </a:schemeClr>
              </a:buClr>
              <a:buFont typeface="Wingdings" panose="05000000000000000000" pitchFamily="2" charset="2"/>
              <a:buChar char="v"/>
              <a:defRPr/>
            </a:pPr>
            <a:r>
              <a:rPr lang="en-US" altLang="en-US" sz="2000" b="1" dirty="0"/>
              <a:t>Be physically limited enough to have difficulty doing one’s  own housework, or bathing, or cooking, etc. </a:t>
            </a:r>
          </a:p>
          <a:p>
            <a:pPr marL="342900" indent="-342900" eaLnBrk="1" hangingPunct="1">
              <a:lnSpc>
                <a:spcPct val="90000"/>
              </a:lnSpc>
              <a:buClr>
                <a:schemeClr val="accent1">
                  <a:lumMod val="50000"/>
                </a:schemeClr>
              </a:buClr>
              <a:buFont typeface="Wingdings" panose="05000000000000000000" pitchFamily="2" charset="2"/>
              <a:buChar char="v"/>
              <a:defRPr/>
            </a:pPr>
            <a:endParaRPr lang="en-US" altLang="en-US" sz="2000" b="1" dirty="0"/>
          </a:p>
          <a:p>
            <a:pPr lvl="2">
              <a:lnSpc>
                <a:spcPct val="80000"/>
              </a:lnSpc>
              <a:buClr>
                <a:schemeClr val="accent1">
                  <a:lumMod val="50000"/>
                </a:schemeClr>
              </a:buClr>
              <a:buFont typeface="Wingdings" panose="05000000000000000000" pitchFamily="2" charset="2"/>
              <a:buChar char="Ø"/>
              <a:defRPr/>
            </a:pPr>
            <a:r>
              <a:rPr lang="en-US" altLang="en-US" sz="2000" b="1" dirty="0"/>
              <a:t>Walk with a cane</a:t>
            </a:r>
          </a:p>
          <a:p>
            <a:pPr eaLnBrk="1" hangingPunct="1">
              <a:lnSpc>
                <a:spcPct val="80000"/>
              </a:lnSpc>
              <a:buClr>
                <a:schemeClr val="accent1">
                  <a:lumMod val="50000"/>
                </a:schemeClr>
              </a:buClr>
              <a:buFont typeface="Wingdings" panose="05000000000000000000" pitchFamily="2" charset="2"/>
              <a:buChar char="Ø"/>
              <a:defRPr/>
            </a:pPr>
            <a:endParaRPr lang="en-US" altLang="en-US" sz="2000" b="1" dirty="0"/>
          </a:p>
          <a:p>
            <a:pPr lvl="2">
              <a:lnSpc>
                <a:spcPct val="80000"/>
              </a:lnSpc>
              <a:buClr>
                <a:schemeClr val="accent1">
                  <a:lumMod val="50000"/>
                </a:schemeClr>
              </a:buClr>
              <a:buFont typeface="Wingdings" panose="05000000000000000000" pitchFamily="2" charset="2"/>
              <a:buChar char="Ø"/>
              <a:defRPr/>
            </a:pPr>
            <a:r>
              <a:rPr lang="en-US" altLang="en-US" sz="2000" b="1" dirty="0"/>
              <a:t>Limited sight</a:t>
            </a:r>
          </a:p>
          <a:p>
            <a:pPr eaLnBrk="1" hangingPunct="1">
              <a:lnSpc>
                <a:spcPct val="80000"/>
              </a:lnSpc>
              <a:buClr>
                <a:schemeClr val="accent1">
                  <a:lumMod val="50000"/>
                </a:schemeClr>
              </a:buClr>
              <a:buFont typeface="Wingdings" panose="05000000000000000000" pitchFamily="2" charset="2"/>
              <a:buChar char="Ø"/>
              <a:defRPr/>
            </a:pPr>
            <a:endParaRPr lang="en-US" altLang="en-US" sz="2000" b="1" dirty="0"/>
          </a:p>
          <a:p>
            <a:pPr lvl="2">
              <a:lnSpc>
                <a:spcPct val="80000"/>
              </a:lnSpc>
              <a:buClr>
                <a:schemeClr val="accent1">
                  <a:lumMod val="50000"/>
                </a:schemeClr>
              </a:buClr>
              <a:buFont typeface="Wingdings" panose="05000000000000000000" pitchFamily="2" charset="2"/>
              <a:buChar char="Ø"/>
              <a:defRPr/>
            </a:pPr>
            <a:r>
              <a:rPr lang="en-US" altLang="en-US" sz="2000" b="1" dirty="0"/>
              <a:t>Short of breath</a:t>
            </a:r>
          </a:p>
          <a:p>
            <a:pPr eaLnBrk="1" hangingPunct="1">
              <a:lnSpc>
                <a:spcPct val="80000"/>
              </a:lnSpc>
              <a:buClr>
                <a:schemeClr val="accent1">
                  <a:lumMod val="50000"/>
                </a:schemeClr>
              </a:buClr>
              <a:buFont typeface="Wingdings" panose="05000000000000000000" pitchFamily="2" charset="2"/>
              <a:buChar char="Ø"/>
              <a:defRPr/>
            </a:pPr>
            <a:endParaRPr lang="en-US" altLang="en-US" sz="2000" b="1" dirty="0"/>
          </a:p>
          <a:p>
            <a:pPr lvl="2">
              <a:lnSpc>
                <a:spcPct val="80000"/>
              </a:lnSpc>
              <a:buClr>
                <a:schemeClr val="accent1">
                  <a:lumMod val="50000"/>
                </a:schemeClr>
              </a:buClr>
              <a:buFont typeface="Wingdings" panose="05000000000000000000" pitchFamily="2" charset="2"/>
              <a:buChar char="Ø"/>
              <a:defRPr/>
            </a:pPr>
            <a:r>
              <a:rPr lang="en-US" altLang="en-US" sz="2000" b="1" dirty="0"/>
              <a:t>Help in-and-out of tub</a:t>
            </a:r>
          </a:p>
          <a:p>
            <a:pPr eaLnBrk="1" hangingPunct="1">
              <a:lnSpc>
                <a:spcPct val="80000"/>
              </a:lnSpc>
              <a:buClr>
                <a:schemeClr val="accent1">
                  <a:lumMod val="50000"/>
                </a:schemeClr>
              </a:buClr>
              <a:buFont typeface="Wingdings" panose="05000000000000000000" pitchFamily="2" charset="2"/>
              <a:buChar char="Ø"/>
              <a:defRPr/>
            </a:pPr>
            <a:endParaRPr lang="en-US" altLang="en-US" sz="800" b="1" dirty="0"/>
          </a:p>
          <a:p>
            <a:pPr algn="ctr" eaLnBrk="1" hangingPunct="1">
              <a:lnSpc>
                <a:spcPct val="80000"/>
              </a:lnSpc>
              <a:buClr>
                <a:schemeClr val="accent1">
                  <a:lumMod val="50000"/>
                </a:schemeClr>
              </a:buClr>
              <a:buFont typeface="Wingdings" panose="05000000000000000000" pitchFamily="2" charset="2"/>
              <a:buChar char="Ø"/>
              <a:defRPr/>
            </a:pPr>
            <a:r>
              <a:rPr lang="en-US" altLang="en-US" sz="2000" b="1" dirty="0"/>
              <a:t>OR</a:t>
            </a:r>
          </a:p>
          <a:p>
            <a:pPr eaLnBrk="1" hangingPunct="1">
              <a:lnSpc>
                <a:spcPct val="80000"/>
              </a:lnSpc>
              <a:buClr>
                <a:schemeClr val="accent1">
                  <a:lumMod val="50000"/>
                </a:schemeClr>
              </a:buClr>
              <a:buFont typeface="Wingdings" panose="05000000000000000000" pitchFamily="2" charset="2"/>
              <a:buChar char="Ø"/>
              <a:defRPr/>
            </a:pPr>
            <a:endParaRPr lang="en-US" altLang="en-US" sz="800" b="1" dirty="0"/>
          </a:p>
          <a:p>
            <a:pPr lvl="2">
              <a:lnSpc>
                <a:spcPct val="80000"/>
              </a:lnSpc>
              <a:buClr>
                <a:schemeClr val="accent1">
                  <a:lumMod val="50000"/>
                </a:schemeClr>
              </a:buClr>
              <a:buFont typeface="Wingdings" panose="05000000000000000000" pitchFamily="2" charset="2"/>
              <a:buChar char="Ø"/>
              <a:defRPr/>
            </a:pPr>
            <a:r>
              <a:rPr lang="en-US" altLang="en-US" sz="2000" b="1" dirty="0"/>
              <a:t>Need bathing, dressing or hygiene assistance and NOT be eligible for PASSPORT                               </a:t>
            </a:r>
          </a:p>
          <a:p>
            <a:pPr eaLnBrk="1" hangingPunct="1">
              <a:lnSpc>
                <a:spcPct val="90000"/>
              </a:lnSpc>
              <a:buClr>
                <a:schemeClr val="accent1">
                  <a:lumMod val="50000"/>
                </a:schemeClr>
              </a:buClr>
              <a:defRPr/>
            </a:pPr>
            <a:endParaRPr lang="en-US" altLang="en-US" sz="2000" b="1" dirty="0"/>
          </a:p>
          <a:p>
            <a:pPr marL="342900" indent="-342900" eaLnBrk="1" hangingPunct="1">
              <a:lnSpc>
                <a:spcPct val="90000"/>
              </a:lnSpc>
              <a:buClr>
                <a:schemeClr val="accent1">
                  <a:lumMod val="50000"/>
                </a:schemeClr>
              </a:buClr>
              <a:buFont typeface="Wingdings" panose="05000000000000000000" pitchFamily="2" charset="2"/>
              <a:buChar char="v"/>
              <a:defRPr/>
            </a:pPr>
            <a:r>
              <a:rPr lang="en-US" altLang="en-US" sz="2000" b="1" dirty="0"/>
              <a:t>Meet financial eligibility</a:t>
            </a:r>
          </a:p>
          <a:p>
            <a:pPr marL="169863" indent="-169863">
              <a:buFont typeface="Wingdings" panose="05000000000000000000" pitchFamily="2" charset="2"/>
              <a:buChar char="Ø"/>
            </a:pPr>
            <a:r>
              <a:rPr lang="en-US" altLang="en-US" dirty="0"/>
              <a:t>Clients pay a portion of their care plan on a sliding scale</a:t>
            </a:r>
          </a:p>
          <a:p>
            <a:pPr marL="169863" indent="-169863">
              <a:buFont typeface="Wingdings" panose="05000000000000000000" pitchFamily="2" charset="2"/>
              <a:buChar char="Ø"/>
            </a:pPr>
            <a:endParaRPr lang="en-US" altLang="en-US" dirty="0"/>
          </a:p>
          <a:p>
            <a:pPr marL="169863" indent="-169863">
              <a:buFont typeface="Wingdings" panose="05000000000000000000" pitchFamily="2" charset="2"/>
              <a:buChar char="Ø"/>
            </a:pPr>
            <a:r>
              <a:rPr lang="en-US" altLang="en-US" dirty="0"/>
              <a:t>Financial eligibility</a:t>
            </a:r>
          </a:p>
          <a:p>
            <a:pPr marL="169863" indent="-169863">
              <a:buFont typeface="Wingdings" panose="05000000000000000000" pitchFamily="2" charset="2"/>
              <a:buChar char="Ø"/>
            </a:pPr>
            <a:endParaRPr lang="en-US" altLang="en-US" dirty="0"/>
          </a:p>
          <a:p>
            <a:pPr marL="169863" indent="-169863">
              <a:buFont typeface="Wingdings" panose="05000000000000000000" pitchFamily="2" charset="2"/>
              <a:buChar char="Ø"/>
            </a:pPr>
            <a:r>
              <a:rPr lang="en-US" altLang="en-US" dirty="0"/>
              <a:t>300% of poverty index  ($2,943 per month single; $3,983 for couple)</a:t>
            </a:r>
          </a:p>
          <a:p>
            <a:pPr marL="169863" indent="-169863">
              <a:buFont typeface="Wingdings" panose="05000000000000000000" pitchFamily="2" charset="2"/>
              <a:buChar char="Ø"/>
            </a:pPr>
            <a:endParaRPr lang="en-US" altLang="en-US" dirty="0"/>
          </a:p>
          <a:p>
            <a:pPr marL="169863" indent="-169863">
              <a:buFont typeface="Wingdings" panose="05000000000000000000" pitchFamily="2" charset="2"/>
              <a:buChar char="Ø"/>
            </a:pPr>
            <a:r>
              <a:rPr lang="en-US" altLang="en-US" dirty="0"/>
              <a:t>Less than $35,000 in assets excluding home and/or car</a:t>
            </a:r>
          </a:p>
          <a:p>
            <a:pPr eaLnBrk="1" hangingPunct="1">
              <a:buClr>
                <a:schemeClr val="accent1">
                  <a:lumMod val="50000"/>
                </a:schemeClr>
              </a:buClr>
              <a:buFont typeface="Wingdings" panose="05000000000000000000" pitchFamily="2" charset="2"/>
              <a:buChar char="Ø"/>
              <a:defRPr/>
            </a:pPr>
            <a:r>
              <a:rPr lang="en-US" altLang="en-US" b="1" dirty="0"/>
              <a:t>Income up to 300% of poverty, currently $3,123 per month. </a:t>
            </a:r>
          </a:p>
          <a:p>
            <a:pPr eaLnBrk="1" hangingPunct="1">
              <a:buClr>
                <a:schemeClr val="accent1">
                  <a:lumMod val="50000"/>
                </a:schemeClr>
              </a:buClr>
              <a:buFont typeface="Wingdings" panose="05000000000000000000" pitchFamily="2" charset="2"/>
              <a:buChar char="Ø"/>
              <a:defRPr/>
            </a:pPr>
            <a:endParaRPr lang="en-US" altLang="en-US" b="1" dirty="0"/>
          </a:p>
          <a:p>
            <a:pPr eaLnBrk="1" hangingPunct="1">
              <a:buClr>
                <a:schemeClr val="accent1">
                  <a:lumMod val="50000"/>
                </a:schemeClr>
              </a:buClr>
              <a:buFont typeface="Wingdings" panose="05000000000000000000" pitchFamily="2" charset="2"/>
              <a:buNone/>
              <a:defRPr/>
            </a:pPr>
            <a:endParaRPr lang="en-US" altLang="en-US" sz="400" b="1" dirty="0"/>
          </a:p>
          <a:p>
            <a:pPr eaLnBrk="1" hangingPunct="1">
              <a:buClr>
                <a:schemeClr val="accent1">
                  <a:lumMod val="50000"/>
                </a:schemeClr>
              </a:buClr>
              <a:buFont typeface="Wingdings" panose="05000000000000000000" pitchFamily="2" charset="2"/>
              <a:buChar char="Ø"/>
              <a:defRPr/>
            </a:pPr>
            <a:r>
              <a:rPr lang="en-US" altLang="en-US" b="1" dirty="0"/>
              <a:t>Assets up to $35,000 per person (including checking, savings, CD’s, IRA’s. stocks, bonds, cash life insurance value, etc.)</a:t>
            </a:r>
          </a:p>
          <a:p>
            <a:pPr eaLnBrk="1" hangingPunct="1">
              <a:buClr>
                <a:schemeClr val="accent1">
                  <a:lumMod val="50000"/>
                </a:schemeClr>
              </a:buClr>
              <a:buFont typeface="Wingdings" panose="05000000000000000000" pitchFamily="2" charset="2"/>
              <a:buChar char="Ø"/>
              <a:defRPr/>
            </a:pPr>
            <a:endParaRPr lang="en-US" altLang="en-US" b="1" dirty="0"/>
          </a:p>
          <a:p>
            <a:pPr>
              <a:buClr>
                <a:schemeClr val="accent1">
                  <a:lumMod val="50000"/>
                </a:schemeClr>
              </a:buClr>
              <a:buFont typeface="Wingdings" panose="05000000000000000000" pitchFamily="2" charset="2"/>
              <a:buChar char="Ø"/>
              <a:defRPr/>
            </a:pPr>
            <a:r>
              <a:rPr lang="en-US" altLang="en-US" b="1" dirty="0"/>
              <a:t>Excludes home of current residence and one car</a:t>
            </a:r>
          </a:p>
          <a:p>
            <a:pPr eaLnBrk="1" hangingPunct="1">
              <a:buClr>
                <a:schemeClr val="accent1">
                  <a:lumMod val="50000"/>
                </a:schemeClr>
              </a:buClr>
              <a:defRPr/>
            </a:pPr>
            <a:endParaRPr lang="en-US" altLang="en-US" b="1" dirty="0"/>
          </a:p>
          <a:p>
            <a:pPr eaLnBrk="1" hangingPunct="1">
              <a:buClr>
                <a:schemeClr val="accent1">
                  <a:lumMod val="50000"/>
                </a:schemeClr>
              </a:buClr>
              <a:buFont typeface="Wingdings" panose="05000000000000000000" pitchFamily="2" charset="2"/>
              <a:buNone/>
              <a:defRPr/>
            </a:pPr>
            <a:endParaRPr lang="en-US" altLang="en-US" sz="400" b="1" dirty="0"/>
          </a:p>
          <a:p>
            <a:pPr eaLnBrk="1" hangingPunct="1">
              <a:buClr>
                <a:schemeClr val="accent1">
                  <a:lumMod val="50000"/>
                </a:schemeClr>
              </a:buClr>
              <a:buFont typeface="Wingdings" panose="05000000000000000000" pitchFamily="2" charset="2"/>
              <a:buChar char="Ø"/>
              <a:defRPr/>
            </a:pPr>
            <a:r>
              <a:rPr lang="en-US" altLang="en-US" b="1" dirty="0"/>
              <a:t>Financial documentation is required.</a:t>
            </a:r>
          </a:p>
          <a:p>
            <a:pPr eaLnBrk="1" hangingPunct="1">
              <a:buClr>
                <a:schemeClr val="accent1">
                  <a:lumMod val="50000"/>
                </a:schemeClr>
              </a:buClr>
              <a:defRPr/>
            </a:pPr>
            <a:endParaRPr lang="en-US" altLang="en-US" sz="400" b="1" dirty="0"/>
          </a:p>
          <a:p>
            <a:pPr algn="ctr" eaLnBrk="1" hangingPunct="1">
              <a:buClr>
                <a:schemeClr val="accent1">
                  <a:lumMod val="50000"/>
                </a:schemeClr>
              </a:buClr>
              <a:defRPr/>
            </a:pPr>
            <a:r>
              <a:rPr lang="en-US" altLang="en-US" b="1" dirty="0"/>
              <a:t>____________________________________________________</a:t>
            </a:r>
          </a:p>
          <a:p>
            <a:pPr eaLnBrk="1" hangingPunct="1">
              <a:buClr>
                <a:schemeClr val="accent1">
                  <a:lumMod val="50000"/>
                </a:schemeClr>
              </a:buClr>
              <a:buFont typeface="Wingdings" panose="05000000000000000000" pitchFamily="2" charset="2"/>
              <a:buChar char="Ø"/>
              <a:defRPr/>
            </a:pPr>
            <a:endParaRPr lang="en-US" altLang="en-US" b="1" dirty="0"/>
          </a:p>
          <a:p>
            <a:pPr>
              <a:buClr>
                <a:schemeClr val="accent1">
                  <a:lumMod val="50000"/>
                </a:schemeClr>
              </a:buClr>
              <a:buFont typeface="Wingdings" panose="05000000000000000000" pitchFamily="2" charset="2"/>
              <a:buChar char="Ø"/>
              <a:defRPr/>
            </a:pPr>
            <a:r>
              <a:rPr lang="en-US" altLang="en-US" b="1" dirty="0"/>
              <a:t>The fee is based on a sliding fee scale.</a:t>
            </a:r>
          </a:p>
          <a:p>
            <a:pPr eaLnBrk="1" hangingPunct="1">
              <a:buClr>
                <a:schemeClr val="accent1">
                  <a:lumMod val="50000"/>
                </a:schemeClr>
              </a:buClr>
              <a:buFont typeface="Wingdings" panose="05000000000000000000" pitchFamily="2" charset="2"/>
              <a:buChar char="Ø"/>
              <a:defRPr/>
            </a:pPr>
            <a:endParaRPr lang="en-US" altLang="en-US" b="1" dirty="0"/>
          </a:p>
          <a:p>
            <a:pPr eaLnBrk="1" hangingPunct="1">
              <a:buClr>
                <a:schemeClr val="accent1">
                  <a:lumMod val="50000"/>
                </a:schemeClr>
              </a:buClr>
              <a:buFont typeface="Arial" panose="020B0604020202020204" pitchFamily="34" charset="0"/>
              <a:buChar char="•"/>
              <a:defRPr/>
            </a:pPr>
            <a:endParaRPr lang="en-US" altLang="en-US" sz="400" b="1" dirty="0"/>
          </a:p>
          <a:p>
            <a:pPr eaLnBrk="1" hangingPunct="1">
              <a:buClr>
                <a:schemeClr val="accent1">
                  <a:lumMod val="50000"/>
                </a:schemeClr>
              </a:buClr>
              <a:buFont typeface="Wingdings" panose="05000000000000000000" pitchFamily="2" charset="2"/>
              <a:buChar char="Ø"/>
              <a:defRPr/>
            </a:pPr>
            <a:r>
              <a:rPr lang="en-US" altLang="en-US" b="1" dirty="0"/>
              <a:t>Most Options consumers pay a co-pay starting at 1%  of their service usage, gradually increasing to 30% of the client’s usage, depending on their income</a:t>
            </a:r>
            <a:endParaRPr lang="en-US" dirty="0"/>
          </a:p>
        </p:txBody>
      </p:sp>
      <p:sp>
        <p:nvSpPr>
          <p:cNvPr id="4" name="Slide Number Placeholder 3"/>
          <p:cNvSpPr>
            <a:spLocks noGrp="1"/>
          </p:cNvSpPr>
          <p:nvPr>
            <p:ph type="sldNum" sz="quarter" idx="10"/>
          </p:nvPr>
        </p:nvSpPr>
        <p:spPr/>
        <p:txBody>
          <a:bodyPr/>
          <a:lstStyle/>
          <a:p>
            <a:fld id="{4A512F77-ECCA-4F34-8A5D-5DB4C1BC5A7A}" type="slidenum">
              <a:rPr lang="en-US" smtClean="0"/>
              <a:t>15</a:t>
            </a:fld>
            <a:endParaRPr lang="en-US" dirty="0"/>
          </a:p>
        </p:txBody>
      </p:sp>
    </p:spTree>
    <p:extLst>
      <p:ext uri="{BB962C8B-B14F-4D97-AF65-F5344CB8AC3E}">
        <p14:creationId xmlns:p14="http://schemas.microsoft.com/office/powerpoint/2010/main" val="2335940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Clr>
                <a:schemeClr val="accent1">
                  <a:lumMod val="50000"/>
                </a:schemeClr>
              </a:buClr>
              <a:buFont typeface="Wingdings" panose="05000000000000000000" pitchFamily="2" charset="2"/>
              <a:buChar char="Ø"/>
              <a:defRPr/>
            </a:pPr>
            <a:r>
              <a:rPr lang="en-US" dirty="0"/>
              <a:t>Home Support delivers service to over 500 clients per year.  (2014: 518)</a:t>
            </a:r>
          </a:p>
          <a:p>
            <a:pPr lvl="1">
              <a:buClr>
                <a:schemeClr val="accent1">
                  <a:lumMod val="50000"/>
                </a:schemeClr>
              </a:buClr>
              <a:buFont typeface="Wingdings" panose="05000000000000000000" pitchFamily="2" charset="2"/>
              <a:buChar char="Ø"/>
              <a:defRPr/>
            </a:pPr>
            <a:endParaRPr lang="en-US" b="1" dirty="0"/>
          </a:p>
          <a:p>
            <a:pPr lvl="1">
              <a:buClr>
                <a:schemeClr val="accent1">
                  <a:lumMod val="50000"/>
                </a:schemeClr>
              </a:buClr>
              <a:buFont typeface="Wingdings" panose="05000000000000000000" pitchFamily="2" charset="2"/>
              <a:buChar char="Ø"/>
              <a:defRPr/>
            </a:pPr>
            <a:r>
              <a:rPr lang="en-US" b="1" dirty="0"/>
              <a:t>Personal Care</a:t>
            </a:r>
            <a:r>
              <a:rPr lang="en-US" dirty="0"/>
              <a:t>: Providing assistance with basic Activities of Daily Living (ADLs), including bathing, getting in/out of bed, dressing, meal prep and feeding.</a:t>
            </a:r>
          </a:p>
          <a:p>
            <a:pPr marL="460263" lvl="1">
              <a:buClr>
                <a:schemeClr val="accent1">
                  <a:lumMod val="50000"/>
                </a:schemeClr>
              </a:buClr>
              <a:defRPr/>
            </a:pPr>
            <a:endParaRPr lang="en-US" dirty="0"/>
          </a:p>
          <a:p>
            <a:pPr lvl="1">
              <a:buClr>
                <a:schemeClr val="accent1">
                  <a:lumMod val="50000"/>
                </a:schemeClr>
              </a:buClr>
              <a:buFont typeface="Wingdings" panose="05000000000000000000" pitchFamily="2" charset="2"/>
              <a:buChar char="Ø"/>
              <a:defRPr/>
            </a:pPr>
            <a:r>
              <a:rPr lang="en-US" b="1" dirty="0"/>
              <a:t>Home Making</a:t>
            </a:r>
            <a:r>
              <a:rPr lang="en-US" dirty="0"/>
              <a:t>: Providing light housekeeping for those unable to maintain a clean home, such as sweeping, laundry, making the bed, taking out the garbage, cleaning the kitchen/bathroom. </a:t>
            </a:r>
          </a:p>
          <a:p>
            <a:pPr lvl="1">
              <a:buClr>
                <a:schemeClr val="accent1">
                  <a:lumMod val="50000"/>
                </a:schemeClr>
              </a:buClr>
              <a:buFont typeface="Wingdings" panose="05000000000000000000" pitchFamily="2" charset="2"/>
              <a:buChar char="Ø"/>
              <a:defRPr/>
            </a:pPr>
            <a:endParaRPr lang="en-US" dirty="0"/>
          </a:p>
          <a:p>
            <a:pPr lvl="1">
              <a:buClr>
                <a:schemeClr val="accent1">
                  <a:lumMod val="50000"/>
                </a:schemeClr>
              </a:buClr>
              <a:buFont typeface="Wingdings" panose="05000000000000000000" pitchFamily="2" charset="2"/>
              <a:buChar char="Ø"/>
              <a:defRPr/>
            </a:pPr>
            <a:r>
              <a:rPr lang="en-US" b="1" dirty="0"/>
              <a:t>Nursing</a:t>
            </a:r>
            <a:r>
              <a:rPr lang="en-US" dirty="0"/>
              <a:t>:  </a:t>
            </a:r>
            <a:r>
              <a:rPr lang="en-US" altLang="en-US" dirty="0">
                <a:solidFill>
                  <a:srgbClr val="009900"/>
                </a:solidFill>
              </a:rPr>
              <a:t>medication management, wound care, chronic disease management</a:t>
            </a:r>
          </a:p>
          <a:p>
            <a:pPr lvl="1">
              <a:buClr>
                <a:schemeClr val="accent1">
                  <a:lumMod val="50000"/>
                </a:schemeClr>
              </a:buClr>
              <a:buFont typeface="Wingdings" panose="05000000000000000000" pitchFamily="2" charset="2"/>
              <a:buChar char="Ø"/>
              <a:defRPr/>
            </a:pPr>
            <a:endParaRPr lang="en-US" altLang="en-US" b="1" dirty="0">
              <a:solidFill>
                <a:srgbClr val="009900"/>
              </a:solidFill>
            </a:endParaRPr>
          </a:p>
          <a:p>
            <a:pPr lvl="1">
              <a:buClr>
                <a:schemeClr val="accent1">
                  <a:lumMod val="50000"/>
                </a:schemeClr>
              </a:buClr>
              <a:buFont typeface="Wingdings" panose="05000000000000000000" pitchFamily="2" charset="2"/>
              <a:buChar char="Ø"/>
              <a:defRPr/>
            </a:pPr>
            <a:r>
              <a:rPr lang="en-US" altLang="en-US" b="1" dirty="0">
                <a:solidFill>
                  <a:srgbClr val="009900"/>
                </a:solidFill>
              </a:rPr>
              <a:t>Therapy</a:t>
            </a:r>
            <a:r>
              <a:rPr lang="en-US" altLang="en-US" dirty="0">
                <a:solidFill>
                  <a:srgbClr val="009900"/>
                </a:solidFill>
              </a:rPr>
              <a:t>: physical, occupational, speech therapy delivered by 3</a:t>
            </a:r>
            <a:r>
              <a:rPr lang="en-US" altLang="en-US" baseline="30000" dirty="0">
                <a:solidFill>
                  <a:srgbClr val="009900"/>
                </a:solidFill>
              </a:rPr>
              <a:t>rd</a:t>
            </a:r>
            <a:r>
              <a:rPr lang="en-US" altLang="en-US" dirty="0">
                <a:solidFill>
                  <a:srgbClr val="009900"/>
                </a:solidFill>
              </a:rPr>
              <a:t> party contractor</a:t>
            </a:r>
          </a:p>
          <a:p>
            <a:pPr lvl="1">
              <a:buClr>
                <a:schemeClr val="accent1">
                  <a:lumMod val="50000"/>
                </a:schemeClr>
              </a:buClr>
              <a:buFont typeface="Wingdings" panose="05000000000000000000" pitchFamily="2" charset="2"/>
              <a:buChar char="Ø"/>
              <a:defRPr/>
            </a:pPr>
            <a:endParaRPr lang="en-US" altLang="en-US" dirty="0">
              <a:solidFill>
                <a:srgbClr val="009900"/>
              </a:solidFill>
            </a:endParaRPr>
          </a:p>
          <a:p>
            <a:pPr lvl="1">
              <a:buClr>
                <a:schemeClr val="accent1">
                  <a:lumMod val="50000"/>
                </a:schemeClr>
              </a:buClr>
              <a:buFont typeface="Wingdings" panose="05000000000000000000" pitchFamily="2" charset="2"/>
              <a:buChar char="Ø"/>
              <a:defRPr/>
            </a:pPr>
            <a:endParaRPr lang="en-US" altLang="en-US" dirty="0">
              <a:solidFill>
                <a:srgbClr val="009900"/>
              </a:solidFill>
            </a:endParaRPr>
          </a:p>
          <a:p>
            <a:pPr lvl="1">
              <a:buClr>
                <a:schemeClr val="accent1">
                  <a:lumMod val="50000"/>
                </a:schemeClr>
              </a:buClr>
              <a:buFont typeface="Wingdings" panose="05000000000000000000" pitchFamily="2" charset="2"/>
              <a:buChar char="Ø"/>
              <a:defRPr/>
            </a:pPr>
            <a:endParaRPr lang="en-US" altLang="en-US" dirty="0">
              <a:solidFill>
                <a:srgbClr val="009900"/>
              </a:solidFill>
            </a:endParaRPr>
          </a:p>
          <a:p>
            <a:pPr lvl="1">
              <a:buClr>
                <a:schemeClr val="accent1">
                  <a:lumMod val="50000"/>
                </a:schemeClr>
              </a:buClr>
              <a:buFont typeface="Wingdings" panose="05000000000000000000" pitchFamily="2" charset="2"/>
              <a:buChar char="Ø"/>
              <a:defRPr/>
            </a:pPr>
            <a:r>
              <a:rPr lang="en-US" altLang="en-US" i="1" dirty="0">
                <a:solidFill>
                  <a:srgbClr val="009900"/>
                </a:solidFill>
              </a:rPr>
              <a:t>Picture:  DSAS HHA doing light housekeeping in client’s home.</a:t>
            </a:r>
          </a:p>
          <a:p>
            <a:endParaRPr lang="en-US" dirty="0"/>
          </a:p>
        </p:txBody>
      </p:sp>
      <p:sp>
        <p:nvSpPr>
          <p:cNvPr id="4" name="Slide Number Placeholder 3"/>
          <p:cNvSpPr>
            <a:spLocks noGrp="1"/>
          </p:cNvSpPr>
          <p:nvPr>
            <p:ph type="sldNum" sz="quarter" idx="10"/>
          </p:nvPr>
        </p:nvSpPr>
        <p:spPr/>
        <p:txBody>
          <a:bodyPr/>
          <a:lstStyle/>
          <a:p>
            <a:fld id="{4A512F77-ECCA-4F34-8A5D-5DB4C1BC5A7A}" type="slidenum">
              <a:rPr lang="en-US" smtClean="0"/>
              <a:t>16</a:t>
            </a:fld>
            <a:endParaRPr lang="en-US" dirty="0"/>
          </a:p>
        </p:txBody>
      </p:sp>
    </p:spTree>
    <p:extLst>
      <p:ext uri="{BB962C8B-B14F-4D97-AF65-F5344CB8AC3E}">
        <p14:creationId xmlns:p14="http://schemas.microsoft.com/office/powerpoint/2010/main" val="4178561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154" lvl="1" defTabSz="914308">
              <a:buClr>
                <a:schemeClr val="accent1">
                  <a:lumMod val="50000"/>
                </a:schemeClr>
              </a:buClr>
              <a:buFont typeface="Wingdings" panose="05000000000000000000" pitchFamily="2" charset="2"/>
              <a:buChar char="Ø"/>
              <a:defRPr/>
            </a:pPr>
            <a:r>
              <a:rPr lang="en-US" b="1" dirty="0"/>
              <a:t>Private Pay</a:t>
            </a:r>
            <a:r>
              <a:rPr lang="en-US" dirty="0"/>
              <a:t>: Clients pay per hour on an income based sliding fee scale. </a:t>
            </a:r>
            <a:r>
              <a:rPr lang="en-US" altLang="en-US" dirty="0"/>
              <a:t>Pay hourly rate based on a sliding fee scale as low as $9.00/hr for 80% of poverty index, up to $18 for 300%</a:t>
            </a:r>
          </a:p>
          <a:p>
            <a:pPr lvl="1">
              <a:buClr>
                <a:schemeClr val="accent1">
                  <a:lumMod val="50000"/>
                </a:schemeClr>
              </a:buClr>
              <a:buFont typeface="Wingdings" panose="05000000000000000000" pitchFamily="2" charset="2"/>
              <a:buChar char="Ø"/>
              <a:defRPr/>
            </a:pPr>
            <a:endParaRPr lang="en-US" dirty="0"/>
          </a:p>
          <a:p>
            <a:pPr lvl="1">
              <a:buClr>
                <a:schemeClr val="accent1">
                  <a:lumMod val="50000"/>
                </a:schemeClr>
              </a:buClr>
              <a:buFont typeface="Wingdings" panose="05000000000000000000" pitchFamily="2" charset="2"/>
              <a:buChar char="Ø"/>
              <a:defRPr/>
            </a:pPr>
            <a:r>
              <a:rPr lang="en-US" b="1" dirty="0"/>
              <a:t>MS Society</a:t>
            </a:r>
            <a:r>
              <a:rPr lang="en-US" dirty="0"/>
              <a:t>: Clients with Multiple Sclerosis can receive a stipend from the National MS Society to fund some of there care. After this is exhausted, they have the option of paying according to a </a:t>
            </a:r>
            <a:r>
              <a:rPr lang="en-US" dirty="0">
                <a:solidFill>
                  <a:srgbClr val="2F2B20"/>
                </a:solidFill>
              </a:rPr>
              <a:t>sliding fee scale.</a:t>
            </a:r>
            <a:r>
              <a:rPr lang="en-US" dirty="0"/>
              <a:t> </a:t>
            </a:r>
          </a:p>
          <a:p>
            <a:pPr lvl="1">
              <a:buClr>
                <a:schemeClr val="accent1">
                  <a:lumMod val="50000"/>
                </a:schemeClr>
              </a:buClr>
              <a:buFont typeface="Wingdings" panose="05000000000000000000" pitchFamily="2" charset="2"/>
              <a:buChar char="Ø"/>
              <a:defRPr/>
            </a:pPr>
            <a:endParaRPr lang="en-US" dirty="0"/>
          </a:p>
          <a:p>
            <a:pPr lvl="1">
              <a:buClr>
                <a:schemeClr val="accent1">
                  <a:lumMod val="50000"/>
                </a:schemeClr>
              </a:buClr>
              <a:buFont typeface="Wingdings" panose="05000000000000000000" pitchFamily="2" charset="2"/>
              <a:buChar char="Ø"/>
              <a:defRPr/>
            </a:pPr>
            <a:r>
              <a:rPr lang="en-US" b="1" dirty="0"/>
              <a:t>Ryan White</a:t>
            </a:r>
            <a:r>
              <a:rPr lang="en-US" dirty="0"/>
              <a:t>: Clients living with HIV or AIDS who need home care are eligible to have their home care covered via the Ryan White Part A grant program; requires physician’s statement; RW grant eligibility guidelines</a:t>
            </a:r>
          </a:p>
          <a:p>
            <a:pPr lvl="1">
              <a:buClr>
                <a:schemeClr val="accent1">
                  <a:lumMod val="50000"/>
                </a:schemeClr>
              </a:buClr>
              <a:buFont typeface="Wingdings" panose="05000000000000000000" pitchFamily="2" charset="2"/>
              <a:buChar char="Ø"/>
              <a:defRPr/>
            </a:pPr>
            <a:endParaRPr lang="en-US" dirty="0"/>
          </a:p>
          <a:p>
            <a:pPr lvl="1">
              <a:buClr>
                <a:schemeClr val="accent1">
                  <a:lumMod val="50000"/>
                </a:schemeClr>
              </a:buClr>
              <a:buFont typeface="Wingdings" panose="05000000000000000000" pitchFamily="2" charset="2"/>
              <a:buChar char="Ø"/>
              <a:defRPr/>
            </a:pPr>
            <a:r>
              <a:rPr lang="en-US" b="1" dirty="0"/>
              <a:t>Medicare/Medicaid</a:t>
            </a:r>
            <a:r>
              <a:rPr lang="en-US" dirty="0"/>
              <a:t>: Clients with Medicare and/or Medicaid may have PT/OT, nursing and  services covered. (i.e. PT/OT, nursing, HHA and SW); requires physician’s order; medical necessity or homebound status; compliance with state &amp; federal regulations</a:t>
            </a:r>
          </a:p>
          <a:p>
            <a:pPr>
              <a:defRPr/>
            </a:pPr>
            <a:endParaRPr lang="en-US" dirty="0"/>
          </a:p>
          <a:p>
            <a:pPr>
              <a:defRPr/>
            </a:pPr>
            <a:endParaRPr lang="en-US" dirty="0"/>
          </a:p>
          <a:p>
            <a:pPr>
              <a:defRPr/>
            </a:pPr>
            <a:r>
              <a:rPr lang="en-US" i="1" dirty="0"/>
              <a:t>Picture:  DSAS nurse checking &amp; filling meds in a client’s home</a:t>
            </a:r>
          </a:p>
          <a:p>
            <a:endParaRPr lang="en-US" dirty="0"/>
          </a:p>
        </p:txBody>
      </p:sp>
      <p:sp>
        <p:nvSpPr>
          <p:cNvPr id="4" name="Slide Number Placeholder 3"/>
          <p:cNvSpPr>
            <a:spLocks noGrp="1"/>
          </p:cNvSpPr>
          <p:nvPr>
            <p:ph type="sldNum" sz="quarter" idx="10"/>
          </p:nvPr>
        </p:nvSpPr>
        <p:spPr/>
        <p:txBody>
          <a:bodyPr/>
          <a:lstStyle/>
          <a:p>
            <a:fld id="{4A512F77-ECCA-4F34-8A5D-5DB4C1BC5A7A}" type="slidenum">
              <a:rPr lang="en-US" smtClean="0"/>
              <a:t>17</a:t>
            </a:fld>
            <a:endParaRPr lang="en-US" dirty="0"/>
          </a:p>
        </p:txBody>
      </p:sp>
    </p:spTree>
    <p:extLst>
      <p:ext uri="{BB962C8B-B14F-4D97-AF65-F5344CB8AC3E}">
        <p14:creationId xmlns:p14="http://schemas.microsoft.com/office/powerpoint/2010/main" val="2565232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63" indent="-169863">
              <a:buFont typeface="Wingdings" panose="05000000000000000000" pitchFamily="2" charset="2"/>
              <a:buChar char="Ø"/>
            </a:pPr>
            <a:r>
              <a:rPr lang="en-US" altLang="en-US" dirty="0"/>
              <a:t>DSAS will pay for an exterminator to kill bed bugs</a:t>
            </a:r>
          </a:p>
          <a:p>
            <a:pPr marL="169863" indent="-169863">
              <a:buFont typeface="Wingdings" panose="05000000000000000000" pitchFamily="2" charset="2"/>
              <a:buChar char="Ø"/>
            </a:pPr>
            <a:endParaRPr lang="en-US" altLang="en-US" dirty="0"/>
          </a:p>
          <a:p>
            <a:pPr marL="169863" indent="-169863">
              <a:buFont typeface="Wingdings" panose="05000000000000000000" pitchFamily="2" charset="2"/>
              <a:buChar char="Ø"/>
            </a:pPr>
            <a:r>
              <a:rPr lang="en-US" altLang="en-US" dirty="0"/>
              <a:t>Senior or adult w/disability must reside in home being exterminated</a:t>
            </a:r>
          </a:p>
          <a:p>
            <a:pPr marL="169863" indent="-169863">
              <a:buFont typeface="Wingdings" panose="05000000000000000000" pitchFamily="2" charset="2"/>
              <a:buChar char="Ø"/>
            </a:pPr>
            <a:endParaRPr lang="en-US" altLang="en-US" dirty="0"/>
          </a:p>
          <a:p>
            <a:pPr marL="169863" indent="-169863">
              <a:buFont typeface="Wingdings" panose="05000000000000000000" pitchFamily="2" charset="2"/>
              <a:buChar char="Ø"/>
            </a:pPr>
            <a:r>
              <a:rPr lang="en-US" altLang="en-US" dirty="0"/>
              <a:t>300% of poverty index  ($2,943 per month single; $3,983 for couple)</a:t>
            </a:r>
          </a:p>
          <a:p>
            <a:pPr marL="169863" indent="-169863">
              <a:buFont typeface="Wingdings" panose="05000000000000000000" pitchFamily="2" charset="2"/>
              <a:buChar char="Ø"/>
            </a:pPr>
            <a:endParaRPr lang="en-US" altLang="en-US" dirty="0"/>
          </a:p>
          <a:p>
            <a:pPr marL="169863" indent="-169863">
              <a:buFont typeface="Wingdings" panose="05000000000000000000" pitchFamily="2" charset="2"/>
              <a:buChar char="Ø"/>
            </a:pPr>
            <a:r>
              <a:rPr lang="en-US" altLang="en-US" dirty="0"/>
              <a:t>Disabled as determined by SSI</a:t>
            </a:r>
          </a:p>
          <a:p>
            <a:endParaRPr lang="en-US" dirty="0"/>
          </a:p>
        </p:txBody>
      </p:sp>
      <p:sp>
        <p:nvSpPr>
          <p:cNvPr id="4" name="Slide Number Placeholder 3"/>
          <p:cNvSpPr>
            <a:spLocks noGrp="1"/>
          </p:cNvSpPr>
          <p:nvPr>
            <p:ph type="sldNum" sz="quarter" idx="10"/>
          </p:nvPr>
        </p:nvSpPr>
        <p:spPr/>
        <p:txBody>
          <a:bodyPr/>
          <a:lstStyle/>
          <a:p>
            <a:fld id="{4A512F77-ECCA-4F34-8A5D-5DB4C1BC5A7A}" type="slidenum">
              <a:rPr lang="en-US" smtClean="0"/>
              <a:t>18</a:t>
            </a:fld>
            <a:endParaRPr lang="en-US" dirty="0"/>
          </a:p>
        </p:txBody>
      </p:sp>
    </p:spTree>
    <p:extLst>
      <p:ext uri="{BB962C8B-B14F-4D97-AF65-F5344CB8AC3E}">
        <p14:creationId xmlns:p14="http://schemas.microsoft.com/office/powerpoint/2010/main" val="628587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599" indent="-172599">
              <a:lnSpc>
                <a:spcPct val="115000"/>
              </a:lnSpc>
              <a:spcBef>
                <a:spcPct val="0"/>
              </a:spcBef>
              <a:buFont typeface="Wingdings" panose="05000000000000000000" pitchFamily="2" charset="2"/>
              <a:buChar char="Ø"/>
              <a:defRPr/>
            </a:pPr>
            <a:r>
              <a:rPr lang="en-US" altLang="en-US" dirty="0">
                <a:ea typeface="Calibri" pitchFamily="34" charset="0"/>
                <a:cs typeface="Times New Roman" pitchFamily="18" charset="0"/>
              </a:rPr>
              <a:t>19 centers countywide</a:t>
            </a:r>
          </a:p>
          <a:p>
            <a:pPr marL="172599" indent="-172599">
              <a:lnSpc>
                <a:spcPct val="115000"/>
              </a:lnSpc>
              <a:spcBef>
                <a:spcPct val="0"/>
              </a:spcBef>
              <a:buFont typeface="Wingdings" panose="05000000000000000000" pitchFamily="2" charset="2"/>
              <a:buChar char="Ø"/>
              <a:defRPr/>
            </a:pPr>
            <a:endParaRPr lang="en-US" altLang="en-US" dirty="0">
              <a:ea typeface="Calibri" pitchFamily="34" charset="0"/>
              <a:cs typeface="Times New Roman" pitchFamily="18" charset="0"/>
            </a:endParaRPr>
          </a:p>
          <a:p>
            <a:pPr marL="172599" indent="-172599">
              <a:lnSpc>
                <a:spcPct val="115000"/>
              </a:lnSpc>
              <a:spcBef>
                <a:spcPct val="0"/>
              </a:spcBef>
              <a:buFont typeface="Wingdings" panose="05000000000000000000" pitchFamily="2" charset="2"/>
              <a:buChar char="Ø"/>
              <a:defRPr/>
            </a:pPr>
            <a:r>
              <a:rPr lang="en-US" altLang="en-US" dirty="0">
                <a:ea typeface="Calibri" pitchFamily="34" charset="0"/>
                <a:cs typeface="Times New Roman" pitchFamily="18" charset="0"/>
              </a:rPr>
              <a:t>$1.4 million in total funding per year</a:t>
            </a:r>
          </a:p>
          <a:p>
            <a:pPr marL="172599" indent="-172599">
              <a:lnSpc>
                <a:spcPct val="115000"/>
              </a:lnSpc>
              <a:spcBef>
                <a:spcPct val="0"/>
              </a:spcBef>
              <a:buFont typeface="Wingdings" panose="05000000000000000000" pitchFamily="2" charset="2"/>
              <a:buChar char="Ø"/>
              <a:defRPr/>
            </a:pPr>
            <a:endParaRPr lang="en-US" altLang="en-US" dirty="0">
              <a:ea typeface="Calibri" pitchFamily="34" charset="0"/>
              <a:cs typeface="Times New Roman" pitchFamily="18" charset="0"/>
            </a:endParaRPr>
          </a:p>
          <a:p>
            <a:pPr marL="172599" indent="-172599">
              <a:lnSpc>
                <a:spcPct val="115000"/>
              </a:lnSpc>
              <a:spcBef>
                <a:spcPct val="0"/>
              </a:spcBef>
              <a:buFont typeface="Wingdings" panose="05000000000000000000" pitchFamily="2" charset="2"/>
              <a:buChar char="Ø"/>
              <a:defRPr/>
            </a:pPr>
            <a:r>
              <a:rPr lang="en-US" altLang="en-US" dirty="0">
                <a:ea typeface="Calibri" pitchFamily="34" charset="0"/>
                <a:cs typeface="Times New Roman" pitchFamily="18" charset="0"/>
              </a:rPr>
              <a:t>Services funded will vary by center</a:t>
            </a:r>
          </a:p>
          <a:p>
            <a:pPr marL="172599" indent="-172599">
              <a:lnSpc>
                <a:spcPct val="115000"/>
              </a:lnSpc>
              <a:spcBef>
                <a:spcPct val="0"/>
              </a:spcBef>
              <a:buFont typeface="Wingdings" panose="05000000000000000000" pitchFamily="2" charset="2"/>
              <a:buChar char="Ø"/>
              <a:defRPr/>
            </a:pPr>
            <a:endParaRPr lang="en-US" altLang="en-US" dirty="0">
              <a:ea typeface="Calibri" pitchFamily="34" charset="0"/>
              <a:cs typeface="Times New Roman" pitchFamily="18" charset="0"/>
            </a:endParaRPr>
          </a:p>
          <a:p>
            <a:pPr marL="172599" indent="-172599">
              <a:lnSpc>
                <a:spcPct val="115000"/>
              </a:lnSpc>
              <a:spcBef>
                <a:spcPct val="0"/>
              </a:spcBef>
              <a:buFont typeface="Wingdings" panose="05000000000000000000" pitchFamily="2" charset="2"/>
              <a:buChar char="Ø"/>
              <a:defRPr/>
            </a:pPr>
            <a:r>
              <a:rPr lang="en-US" altLang="en-US" i="1" dirty="0">
                <a:ea typeface="Calibri" pitchFamily="34" charset="0"/>
                <a:cs typeface="Times New Roman" pitchFamily="18" charset="0"/>
              </a:rPr>
              <a:t>Pictures:  Parma Hts (kitchen worker); Murtis Taylor – Mt. Pleasant (sewing); Lakewood (reception desk)</a:t>
            </a:r>
          </a:p>
          <a:p>
            <a:pPr marL="285750" indent="-285750">
              <a:buFont typeface="Arial" panose="020B0604020202020204" pitchFamily="34" charset="0"/>
              <a:buChar char="•"/>
            </a:pPr>
            <a:endParaRPr lang="en-US" dirty="0">
              <a:latin typeface="Futura Lt BT"/>
            </a:endParaRPr>
          </a:p>
          <a:p>
            <a:pPr marL="285750" indent="-285750">
              <a:buFont typeface="Arial" panose="020B0604020202020204" pitchFamily="34" charset="0"/>
              <a:buChar char="•"/>
            </a:pPr>
            <a:r>
              <a:rPr lang="en-US" dirty="0">
                <a:latin typeface="Futura Lt BT"/>
              </a:rPr>
              <a:t>According to a 2018 DSAS Customer Satisfaction Survey:</a:t>
            </a:r>
          </a:p>
          <a:p>
            <a:pPr marL="742950" lvl="1" indent="-285750">
              <a:buFont typeface="Arial" panose="020B0604020202020204" pitchFamily="34" charset="0"/>
              <a:buChar char="•"/>
            </a:pPr>
            <a:r>
              <a:rPr lang="en-US" dirty="0">
                <a:latin typeface="Futura Lt BT"/>
              </a:rPr>
              <a:t>85% of respondents stated they felt less lonely because of the services they received from the senior center</a:t>
            </a:r>
          </a:p>
          <a:p>
            <a:pPr marL="742950" lvl="1" indent="-285750">
              <a:buFont typeface="Arial" panose="020B0604020202020204" pitchFamily="34" charset="0"/>
              <a:buChar char="•"/>
            </a:pPr>
            <a:r>
              <a:rPr lang="en-US" dirty="0">
                <a:latin typeface="Futura Lt BT"/>
              </a:rPr>
              <a:t>90% of respondents stated they felt better mentally due to the activities at the senior center</a:t>
            </a:r>
          </a:p>
          <a:p>
            <a:pPr marL="742950" lvl="1" indent="-285750">
              <a:buFont typeface="Arial" panose="020B0604020202020204" pitchFamily="34" charset="0"/>
              <a:buChar char="•"/>
            </a:pPr>
            <a:r>
              <a:rPr lang="en-US" dirty="0">
                <a:latin typeface="Futura Lt BT"/>
              </a:rPr>
              <a:t>86% of respondents stated they felt better physically due to the activities at the senior center</a:t>
            </a:r>
          </a:p>
          <a:p>
            <a:endParaRPr lang="en-US" dirty="0"/>
          </a:p>
        </p:txBody>
      </p:sp>
      <p:sp>
        <p:nvSpPr>
          <p:cNvPr id="4" name="Slide Number Placeholder 3"/>
          <p:cNvSpPr>
            <a:spLocks noGrp="1"/>
          </p:cNvSpPr>
          <p:nvPr>
            <p:ph type="sldNum" sz="quarter" idx="10"/>
          </p:nvPr>
        </p:nvSpPr>
        <p:spPr/>
        <p:txBody>
          <a:bodyPr/>
          <a:lstStyle/>
          <a:p>
            <a:fld id="{4A512F77-ECCA-4F34-8A5D-5DB4C1BC5A7A}" type="slidenum">
              <a:rPr lang="en-US" smtClean="0"/>
              <a:t>19</a:t>
            </a:fld>
            <a:endParaRPr lang="en-US" dirty="0"/>
          </a:p>
        </p:txBody>
      </p:sp>
    </p:spTree>
    <p:extLst>
      <p:ext uri="{BB962C8B-B14F-4D97-AF65-F5344CB8AC3E}">
        <p14:creationId xmlns:p14="http://schemas.microsoft.com/office/powerpoint/2010/main" val="211751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ltLang="en-US" dirty="0"/>
          </a:p>
          <a:p>
            <a:endParaRPr lang="en-US" altLang="en-US" i="1" dirty="0"/>
          </a:p>
          <a:p>
            <a:endParaRPr lang="en-US" altLang="en-US" i="1" dirty="0"/>
          </a:p>
          <a:p>
            <a:pPr lvl="1"/>
            <a:endParaRPr lang="en-US" baseline="0" dirty="0"/>
          </a:p>
          <a:p>
            <a:pPr lvl="1"/>
            <a:endParaRPr lang="en-US" dirty="0"/>
          </a:p>
        </p:txBody>
      </p:sp>
      <p:sp>
        <p:nvSpPr>
          <p:cNvPr id="4" name="Slide Number Placeholder 3"/>
          <p:cNvSpPr>
            <a:spLocks noGrp="1"/>
          </p:cNvSpPr>
          <p:nvPr>
            <p:ph type="sldNum" sz="quarter" idx="10"/>
          </p:nvPr>
        </p:nvSpPr>
        <p:spPr/>
        <p:txBody>
          <a:bodyPr/>
          <a:lstStyle/>
          <a:p>
            <a:fld id="{4A512F77-ECCA-4F34-8A5D-5DB4C1BC5A7A}" type="slidenum">
              <a:rPr lang="en-US" smtClean="0"/>
              <a:t>2</a:t>
            </a:fld>
            <a:endParaRPr lang="en-US" dirty="0"/>
          </a:p>
        </p:txBody>
      </p:sp>
    </p:spTree>
    <p:extLst>
      <p:ext uri="{BB962C8B-B14F-4D97-AF65-F5344CB8AC3E}">
        <p14:creationId xmlns:p14="http://schemas.microsoft.com/office/powerpoint/2010/main" val="2134856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63" indent="-169863">
              <a:buFont typeface="Wingdings" panose="05000000000000000000" pitchFamily="2" charset="2"/>
              <a:buChar char="Ø"/>
            </a:pPr>
            <a:r>
              <a:rPr lang="en-US" altLang="en-US" dirty="0"/>
              <a:t>Adult development = group senior center activities like exercise, presentations, volunteer opportunities</a:t>
            </a:r>
          </a:p>
          <a:p>
            <a:pPr marL="169863" indent="-169863">
              <a:buFont typeface="Wingdings" panose="05000000000000000000" pitchFamily="2" charset="2"/>
              <a:buChar char="Ø"/>
            </a:pPr>
            <a:endParaRPr lang="en-US" altLang="en-US" dirty="0"/>
          </a:p>
          <a:p>
            <a:pPr marL="169863" indent="-169863">
              <a:buFont typeface="Wingdings" panose="05000000000000000000" pitchFamily="2" charset="2"/>
              <a:buChar char="Ø"/>
            </a:pPr>
            <a:endParaRPr lang="en-US" altLang="en-US" dirty="0"/>
          </a:p>
          <a:p>
            <a:pPr marL="285750" indent="-285750">
              <a:buFont typeface="Arial" panose="020B0604020202020204" pitchFamily="34" charset="0"/>
              <a:buChar char="•"/>
            </a:pPr>
            <a:r>
              <a:rPr lang="en-US" dirty="0">
                <a:latin typeface="Futura Lt BT"/>
              </a:rPr>
              <a:t>A study sponsored by AARP found that loneliness and social isolationism directly impacts mental and physical health</a:t>
            </a:r>
          </a:p>
          <a:p>
            <a:pPr marL="285750" indent="-285750">
              <a:buFont typeface="Arial" panose="020B0604020202020204" pitchFamily="34" charset="0"/>
              <a:buChar char="•"/>
            </a:pPr>
            <a:endParaRPr lang="en-US" dirty="0">
              <a:latin typeface="Futura Lt BT"/>
            </a:endParaRPr>
          </a:p>
          <a:p>
            <a:pPr marL="285750" indent="-285750">
              <a:buFont typeface="Arial" panose="020B0604020202020204" pitchFamily="34" charset="0"/>
              <a:buChar char="•"/>
            </a:pPr>
            <a:r>
              <a:rPr lang="en-US" dirty="0">
                <a:latin typeface="Futura Lt BT"/>
              </a:rPr>
              <a:t>A National Institute of Health longitudinal study showed that loneliness is a predictor of functional decline and death</a:t>
            </a:r>
          </a:p>
          <a:p>
            <a:endParaRPr lang="en-US" dirty="0"/>
          </a:p>
        </p:txBody>
      </p:sp>
      <p:sp>
        <p:nvSpPr>
          <p:cNvPr id="4" name="Slide Number Placeholder 3"/>
          <p:cNvSpPr>
            <a:spLocks noGrp="1"/>
          </p:cNvSpPr>
          <p:nvPr>
            <p:ph type="sldNum" sz="quarter" idx="10"/>
          </p:nvPr>
        </p:nvSpPr>
        <p:spPr/>
        <p:txBody>
          <a:bodyPr/>
          <a:lstStyle/>
          <a:p>
            <a:fld id="{4A512F77-ECCA-4F34-8A5D-5DB4C1BC5A7A}" type="slidenum">
              <a:rPr lang="en-US" smtClean="0"/>
              <a:t>20</a:t>
            </a:fld>
            <a:endParaRPr lang="en-US" dirty="0"/>
          </a:p>
        </p:txBody>
      </p:sp>
    </p:spTree>
    <p:extLst>
      <p:ext uri="{BB962C8B-B14F-4D97-AF65-F5344CB8AC3E}">
        <p14:creationId xmlns:p14="http://schemas.microsoft.com/office/powerpoint/2010/main" val="3519056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813"/>
            <a:endParaRPr lang="en-US" altLang="en-US" b="1" dirty="0"/>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Everyone Counts!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We rely on federal, state, and local funding to provide critical programs and services which is calculated based on the census data. Some people may not even realize that they are benefitting from programs funded by the federal government that use census data.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This is one easy way to direct funding to our community.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As Chair of the Cuyahoga County Census Aging, I can’t say enough about the importance of every person being counted</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4A512F77-ECCA-4F34-8A5D-5DB4C1BC5A7A}" type="slidenum">
              <a:rPr lang="en-US" smtClean="0"/>
              <a:t>21</a:t>
            </a:fld>
            <a:endParaRPr lang="en-US" dirty="0"/>
          </a:p>
        </p:txBody>
      </p:sp>
    </p:spTree>
    <p:extLst>
      <p:ext uri="{BB962C8B-B14F-4D97-AF65-F5344CB8AC3E}">
        <p14:creationId xmlns:p14="http://schemas.microsoft.com/office/powerpoint/2010/main" val="770835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400" b="0" dirty="0">
              <a:solidFill>
                <a:schemeClr val="tx1"/>
              </a:solidFill>
              <a:cs typeface="Myriad Pro"/>
            </a:endParaRPr>
          </a:p>
          <a:p>
            <a:pPr algn="l"/>
            <a:r>
              <a:rPr lang="en-US" sz="1400" b="0" dirty="0">
                <a:solidFill>
                  <a:schemeClr val="tx1"/>
                </a:solidFill>
                <a:cs typeface="Myriad Pro"/>
              </a:rPr>
              <a:t>What impact does this have on you?</a:t>
            </a:r>
          </a:p>
          <a:p>
            <a:pPr marL="457200" indent="-457200">
              <a:buFont typeface="Arial" panose="020B0604020202020204" pitchFamily="34" charset="0"/>
              <a:buChar char="•"/>
            </a:pPr>
            <a:r>
              <a:rPr lang="en-US" sz="1400" b="0" dirty="0">
                <a:solidFill>
                  <a:schemeClr val="tx1"/>
                </a:solidFill>
                <a:cs typeface="Myriad Pro"/>
              </a:rPr>
              <a:t>Less money spent on schools, hospitals, roads, and other vital Health &amp; Human Services Programming</a:t>
            </a:r>
          </a:p>
          <a:p>
            <a:pPr marL="457200" indent="-457200">
              <a:buFont typeface="Arial" panose="020B0604020202020204" pitchFamily="34" charset="0"/>
              <a:buChar char="•"/>
            </a:pPr>
            <a:r>
              <a:rPr lang="en-US" sz="1400" b="0" dirty="0">
                <a:solidFill>
                  <a:schemeClr val="tx1"/>
                </a:solidFill>
                <a:cs typeface="Myriad Pro"/>
              </a:rPr>
              <a:t>The census provides vital information to state officials for the purpose of addressing population shifts, affects how funding is allocated to state, local and tribal governments</a:t>
            </a:r>
          </a:p>
          <a:p>
            <a:pPr marL="457200" indent="-457200">
              <a:buFont typeface="Arial" panose="020B0604020202020204" pitchFamily="34" charset="0"/>
              <a:buChar char="•"/>
            </a:pPr>
            <a:r>
              <a:rPr lang="en-US" sz="1400" b="0" dirty="0">
                <a:solidFill>
                  <a:schemeClr val="tx1"/>
                </a:solidFill>
                <a:cs typeface="Myriad Pro"/>
              </a:rPr>
              <a:t>This number is based on what was distributed per person from the 2010 Census</a:t>
            </a:r>
            <a:endParaRPr lang="en-US" sz="1400" b="0" dirty="0">
              <a:solidFill>
                <a:schemeClr val="tx1"/>
              </a:solidFill>
            </a:endParaRPr>
          </a:p>
          <a:p>
            <a:pPr marL="457200" indent="-457200">
              <a:buFont typeface="Arial" panose="020B0604020202020204" pitchFamily="34" charset="0"/>
              <a:buChar char="•"/>
            </a:pPr>
            <a:r>
              <a:rPr lang="en-US" sz="1400" b="0" kern="1200" dirty="0">
                <a:solidFill>
                  <a:schemeClr val="tx1"/>
                </a:solidFill>
                <a:effectLst/>
                <a:latin typeface="+mn-lt"/>
                <a:ea typeface="+mn-ea"/>
                <a:cs typeface="+mn-cs"/>
              </a:rPr>
              <a:t>We need everyone to be counted so we get our fair share of federal funding. </a:t>
            </a:r>
            <a:endParaRPr lang="en-US" sz="1400" dirty="0">
              <a:solidFill>
                <a:schemeClr val="tx1"/>
              </a:solidFill>
            </a:endParaRPr>
          </a:p>
        </p:txBody>
      </p:sp>
      <p:sp>
        <p:nvSpPr>
          <p:cNvPr id="4" name="Slide Number Placeholder 3"/>
          <p:cNvSpPr>
            <a:spLocks noGrp="1"/>
          </p:cNvSpPr>
          <p:nvPr>
            <p:ph type="sldNum" sz="quarter" idx="10"/>
          </p:nvPr>
        </p:nvSpPr>
        <p:spPr/>
        <p:txBody>
          <a:bodyPr/>
          <a:lstStyle/>
          <a:p>
            <a:fld id="{4A512F77-ECCA-4F34-8A5D-5DB4C1BC5A7A}" type="slidenum">
              <a:rPr lang="en-US" smtClean="0"/>
              <a:t>22</a:t>
            </a:fld>
            <a:endParaRPr lang="en-US" dirty="0"/>
          </a:p>
        </p:txBody>
      </p:sp>
    </p:spTree>
    <p:extLst>
      <p:ext uri="{BB962C8B-B14F-4D97-AF65-F5344CB8AC3E}">
        <p14:creationId xmlns:p14="http://schemas.microsoft.com/office/powerpoint/2010/main" val="1765791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a:p>
            <a:r>
              <a:rPr lang="en-US" sz="1200" b="0" i="0" kern="1200" dirty="0">
                <a:solidFill>
                  <a:schemeClr val="tx1"/>
                </a:solidFill>
                <a:effectLst/>
                <a:latin typeface="+mn-lt"/>
                <a:ea typeface="+mn-ea"/>
                <a:cs typeface="+mn-cs"/>
              </a:rPr>
              <a:t>This map is a depiction of “Low Response Scores”, essentially the predicted non-response rate for the 2020 Census.  </a:t>
            </a:r>
          </a:p>
          <a:p>
            <a:r>
              <a:rPr lang="en-US" sz="1200" b="0" i="0" kern="1200" dirty="0">
                <a:solidFill>
                  <a:schemeClr val="tx1"/>
                </a:solidFill>
                <a:effectLst/>
                <a:latin typeface="+mn-lt"/>
                <a:ea typeface="+mn-ea"/>
                <a:cs typeface="+mn-cs"/>
              </a:rPr>
              <a:t>The Darker the area on the map the lower the past and predicted response rate.  We need to identify strategies to work collectively to reach individuals living in those areas.</a:t>
            </a:r>
          </a:p>
          <a:p>
            <a:endParaRPr lang="en-US" dirty="0"/>
          </a:p>
          <a:p>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fld id="{4A512F77-ECCA-4F34-8A5D-5DB4C1BC5A7A}" type="slidenum">
              <a:rPr lang="en-US" smtClean="0"/>
              <a:t>23</a:t>
            </a:fld>
            <a:endParaRPr lang="en-US" dirty="0"/>
          </a:p>
        </p:txBody>
      </p:sp>
    </p:spTree>
    <p:extLst>
      <p:ext uri="{BB962C8B-B14F-4D97-AF65-F5344CB8AC3E}">
        <p14:creationId xmlns:p14="http://schemas.microsoft.com/office/powerpoint/2010/main" val="16893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ltLang="en-US" dirty="0"/>
          </a:p>
          <a:p>
            <a:endParaRPr lang="en-US" altLang="en-US" i="1" dirty="0"/>
          </a:p>
          <a:p>
            <a:endParaRPr lang="en-US" altLang="en-US" i="1" dirty="0"/>
          </a:p>
          <a:p>
            <a:pPr lvl="1"/>
            <a:endParaRPr lang="en-US" baseline="0" dirty="0"/>
          </a:p>
          <a:p>
            <a:pPr lvl="1"/>
            <a:endParaRPr lang="en-US" dirty="0"/>
          </a:p>
        </p:txBody>
      </p:sp>
      <p:sp>
        <p:nvSpPr>
          <p:cNvPr id="4" name="Slide Number Placeholder 3"/>
          <p:cNvSpPr>
            <a:spLocks noGrp="1"/>
          </p:cNvSpPr>
          <p:nvPr>
            <p:ph type="sldNum" sz="quarter" idx="10"/>
          </p:nvPr>
        </p:nvSpPr>
        <p:spPr/>
        <p:txBody>
          <a:bodyPr/>
          <a:lstStyle/>
          <a:p>
            <a:fld id="{4A512F77-ECCA-4F34-8A5D-5DB4C1BC5A7A}" type="slidenum">
              <a:rPr lang="en-US" smtClean="0"/>
              <a:t>3</a:t>
            </a:fld>
            <a:endParaRPr lang="en-US" dirty="0"/>
          </a:p>
        </p:txBody>
      </p:sp>
    </p:spTree>
    <p:extLst>
      <p:ext uri="{BB962C8B-B14F-4D97-AF65-F5344CB8AC3E}">
        <p14:creationId xmlns:p14="http://schemas.microsoft.com/office/powerpoint/2010/main" val="911133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altLang="en-US" dirty="0"/>
              <a:t>23.9% of Cuyahoga County residents are currently over the age of 60.</a:t>
            </a:r>
          </a:p>
          <a:p>
            <a:endParaRPr lang="en-US" altLang="en-US" dirty="0"/>
          </a:p>
          <a:p>
            <a:endParaRPr lang="en-US" altLang="en-US" dirty="0"/>
          </a:p>
          <a:p>
            <a:r>
              <a:rPr lang="en-US" altLang="en-US" dirty="0"/>
              <a:t>301,099 people over 60 in Cuyahoga County (2014 estimate)</a:t>
            </a:r>
          </a:p>
          <a:p>
            <a:endParaRPr lang="en-US" altLang="en-US" dirty="0"/>
          </a:p>
          <a:p>
            <a:endParaRPr lang="en-US" altLang="en-US" i="1" dirty="0"/>
          </a:p>
          <a:p>
            <a:endParaRPr lang="en-US" altLang="en-US" i="1" dirty="0"/>
          </a:p>
          <a:p>
            <a:pPr lvl="1"/>
            <a:endParaRPr lang="en-US" baseline="0" dirty="0"/>
          </a:p>
          <a:p>
            <a:pPr lvl="1"/>
            <a:endParaRPr lang="en-US" dirty="0"/>
          </a:p>
        </p:txBody>
      </p:sp>
      <p:sp>
        <p:nvSpPr>
          <p:cNvPr id="4" name="Slide Number Placeholder 3"/>
          <p:cNvSpPr>
            <a:spLocks noGrp="1"/>
          </p:cNvSpPr>
          <p:nvPr>
            <p:ph type="sldNum" sz="quarter" idx="10"/>
          </p:nvPr>
        </p:nvSpPr>
        <p:spPr/>
        <p:txBody>
          <a:bodyPr/>
          <a:lstStyle/>
          <a:p>
            <a:fld id="{4A512F77-ECCA-4F34-8A5D-5DB4C1BC5A7A}" type="slidenum">
              <a:rPr lang="en-US" smtClean="0"/>
              <a:t>4</a:t>
            </a:fld>
            <a:endParaRPr lang="en-US" dirty="0"/>
          </a:p>
        </p:txBody>
      </p:sp>
    </p:spTree>
    <p:extLst>
      <p:ext uri="{BB962C8B-B14F-4D97-AF65-F5344CB8AC3E}">
        <p14:creationId xmlns:p14="http://schemas.microsoft.com/office/powerpoint/2010/main" val="2100690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number is projected to increase to 31% by 2030.</a:t>
            </a:r>
          </a:p>
          <a:p>
            <a:endParaRPr lang="en-US" altLang="en-US" i="1" dirty="0"/>
          </a:p>
          <a:p>
            <a:endParaRPr lang="en-US" altLang="en-US" i="1" dirty="0"/>
          </a:p>
          <a:p>
            <a:endParaRPr lang="en-US" altLang="en-US" i="1" dirty="0"/>
          </a:p>
          <a:p>
            <a:r>
              <a:rPr lang="en-US" altLang="en-US" i="1" dirty="0"/>
              <a:t>Picture:  Chair exercises at Maple Heights Senior Center</a:t>
            </a:r>
          </a:p>
          <a:p>
            <a:endParaRPr lang="en-US" dirty="0"/>
          </a:p>
        </p:txBody>
      </p:sp>
      <p:sp>
        <p:nvSpPr>
          <p:cNvPr id="4" name="Slide Number Placeholder 3"/>
          <p:cNvSpPr>
            <a:spLocks noGrp="1"/>
          </p:cNvSpPr>
          <p:nvPr>
            <p:ph type="sldNum" sz="quarter" idx="10"/>
          </p:nvPr>
        </p:nvSpPr>
        <p:spPr/>
        <p:txBody>
          <a:bodyPr/>
          <a:lstStyle/>
          <a:p>
            <a:fld id="{4A512F77-ECCA-4F34-8A5D-5DB4C1BC5A7A}" type="slidenum">
              <a:rPr lang="en-US" smtClean="0"/>
              <a:t>5</a:t>
            </a:fld>
            <a:endParaRPr lang="en-US" dirty="0"/>
          </a:p>
        </p:txBody>
      </p:sp>
    </p:spTree>
    <p:extLst>
      <p:ext uri="{BB962C8B-B14F-4D97-AF65-F5344CB8AC3E}">
        <p14:creationId xmlns:p14="http://schemas.microsoft.com/office/powerpoint/2010/main" val="3813277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70.9% of adults age 65 + in Cuyahoga County own their home  (source: Centers for Community Solutions)</a:t>
            </a:r>
          </a:p>
          <a:p>
            <a:endParaRPr lang="en-US" altLang="en-US" dirty="0"/>
          </a:p>
          <a:p>
            <a:r>
              <a:rPr lang="en-US" altLang="en-US" dirty="0"/>
              <a:t>They help keep vacancy rates low, maintain stable communities and pay taxes</a:t>
            </a:r>
          </a:p>
          <a:p>
            <a:endParaRPr lang="en-US" altLang="en-US" dirty="0"/>
          </a:p>
          <a:p>
            <a:endParaRPr lang="en-US" altLang="en-US" dirty="0"/>
          </a:p>
          <a:p>
            <a:endParaRPr lang="en-US" altLang="en-US" dirty="0"/>
          </a:p>
          <a:p>
            <a:endParaRPr lang="en-US" altLang="en-US" dirty="0"/>
          </a:p>
          <a:p>
            <a:r>
              <a:rPr lang="en-US" altLang="en-US" i="1" dirty="0"/>
              <a:t>Picture:  Options client at home</a:t>
            </a:r>
          </a:p>
          <a:p>
            <a:endParaRPr lang="en-US" dirty="0"/>
          </a:p>
        </p:txBody>
      </p:sp>
      <p:sp>
        <p:nvSpPr>
          <p:cNvPr id="4" name="Slide Number Placeholder 3"/>
          <p:cNvSpPr>
            <a:spLocks noGrp="1"/>
          </p:cNvSpPr>
          <p:nvPr>
            <p:ph type="sldNum" sz="quarter" idx="10"/>
          </p:nvPr>
        </p:nvSpPr>
        <p:spPr/>
        <p:txBody>
          <a:bodyPr/>
          <a:lstStyle/>
          <a:p>
            <a:fld id="{4A512F77-ECCA-4F34-8A5D-5DB4C1BC5A7A}" type="slidenum">
              <a:rPr lang="en-US" smtClean="0"/>
              <a:t>6</a:t>
            </a:fld>
            <a:endParaRPr lang="en-US" dirty="0"/>
          </a:p>
        </p:txBody>
      </p:sp>
    </p:spTree>
    <p:extLst>
      <p:ext uri="{BB962C8B-B14F-4D97-AF65-F5344CB8AC3E}">
        <p14:creationId xmlns:p14="http://schemas.microsoft.com/office/powerpoint/2010/main" val="3354339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In 2010, 2.7% of adults in Ohio had a severe disability.  This number is projected to increase to 10.5% in 2020.</a:t>
            </a:r>
          </a:p>
          <a:p>
            <a:endParaRPr lang="en-US" altLang="en-US" dirty="0"/>
          </a:p>
          <a:p>
            <a:endParaRPr lang="en-US" altLang="en-US" dirty="0"/>
          </a:p>
          <a:p>
            <a:r>
              <a:rPr lang="en-US" altLang="en-US" dirty="0"/>
              <a:t>Beyond the economic development benefits of keeping seniors and adults with disabilities in their home, it costs less to care for a person in their home than it does in an institutional setting.</a:t>
            </a:r>
          </a:p>
          <a:p>
            <a:endParaRPr lang="en-US" altLang="en-US" dirty="0"/>
          </a:p>
          <a:p>
            <a:endParaRPr lang="en-US" altLang="en-US" dirty="0"/>
          </a:p>
          <a:p>
            <a:endParaRPr lang="en-US" altLang="en-US" dirty="0"/>
          </a:p>
          <a:p>
            <a:r>
              <a:rPr lang="en-US" altLang="en-US" dirty="0"/>
              <a:t>Source of statistics:  2014-2015 DSAS Strategic Plan – Executive Summary</a:t>
            </a:r>
          </a:p>
          <a:p>
            <a:endParaRPr lang="en-US" altLang="en-US" dirty="0"/>
          </a:p>
          <a:p>
            <a:endParaRPr lang="en-US" altLang="en-US" dirty="0"/>
          </a:p>
          <a:p>
            <a:endParaRPr lang="en-US" altLang="en-US" dirty="0"/>
          </a:p>
          <a:p>
            <a:r>
              <a:rPr lang="en-US" altLang="en-US" i="1" dirty="0"/>
              <a:t>Picture:  Harvard Community Services Center (Lee/Harvard/Seville Neighborhood)</a:t>
            </a:r>
          </a:p>
          <a:p>
            <a:endParaRPr lang="en-US" dirty="0"/>
          </a:p>
        </p:txBody>
      </p:sp>
      <p:sp>
        <p:nvSpPr>
          <p:cNvPr id="4" name="Slide Number Placeholder 3"/>
          <p:cNvSpPr>
            <a:spLocks noGrp="1"/>
          </p:cNvSpPr>
          <p:nvPr>
            <p:ph type="sldNum" sz="quarter" idx="10"/>
          </p:nvPr>
        </p:nvSpPr>
        <p:spPr/>
        <p:txBody>
          <a:bodyPr/>
          <a:lstStyle/>
          <a:p>
            <a:fld id="{4A512F77-ECCA-4F34-8A5D-5DB4C1BC5A7A}" type="slidenum">
              <a:rPr lang="en-US" smtClean="0"/>
              <a:t>7</a:t>
            </a:fld>
            <a:endParaRPr lang="en-US" dirty="0"/>
          </a:p>
        </p:txBody>
      </p:sp>
    </p:spTree>
    <p:extLst>
      <p:ext uri="{BB962C8B-B14F-4D97-AF65-F5344CB8AC3E}">
        <p14:creationId xmlns:p14="http://schemas.microsoft.com/office/powerpoint/2010/main" val="3619157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813"/>
            <a:endParaRPr lang="en-US" altLang="en-US" dirty="0"/>
          </a:p>
          <a:p>
            <a:pPr defTabSz="912813"/>
            <a:r>
              <a:rPr lang="en-US" altLang="en-US" dirty="0"/>
              <a:t>To help the adults with disabilities and seniors to live in their homes, DSAS works to provide supports to help these residents remain independent.</a:t>
            </a:r>
          </a:p>
          <a:p>
            <a:pPr defTabSz="912813"/>
            <a:endParaRPr lang="en-US" altLang="en-US" dirty="0"/>
          </a:p>
          <a:p>
            <a:pPr marL="171432" indent="-171432">
              <a:buFont typeface="Wingdings" panose="05000000000000000000" pitchFamily="2" charset="2"/>
              <a:buChar char="Ø"/>
              <a:defRPr/>
            </a:pPr>
            <a:r>
              <a:rPr lang="en-US" dirty="0"/>
              <a:t>We are a government agency supported by the Health &amp; Human Services levy.</a:t>
            </a:r>
          </a:p>
          <a:p>
            <a:pPr marL="171432" indent="-171432">
              <a:buFont typeface="Wingdings" panose="05000000000000000000" pitchFamily="2" charset="2"/>
              <a:buChar char="Ø"/>
              <a:defRPr/>
            </a:pPr>
            <a:endParaRPr lang="en-US" dirty="0"/>
          </a:p>
          <a:p>
            <a:pPr marL="171432" indent="-171432">
              <a:buFont typeface="Wingdings" panose="05000000000000000000" pitchFamily="2" charset="2"/>
              <a:buChar char="Ø"/>
              <a:defRPr/>
            </a:pPr>
            <a:r>
              <a:rPr lang="en-US" dirty="0"/>
              <a:t>We are 175 people comprised of social workers, nurses, HHAs, case managers and supportive staff dedicated to serving our community.</a:t>
            </a:r>
          </a:p>
          <a:p>
            <a:endParaRPr lang="en-US" dirty="0"/>
          </a:p>
        </p:txBody>
      </p:sp>
      <p:sp>
        <p:nvSpPr>
          <p:cNvPr id="4" name="Slide Number Placeholder 3"/>
          <p:cNvSpPr>
            <a:spLocks noGrp="1"/>
          </p:cNvSpPr>
          <p:nvPr>
            <p:ph type="sldNum" sz="quarter" idx="10"/>
          </p:nvPr>
        </p:nvSpPr>
        <p:spPr/>
        <p:txBody>
          <a:bodyPr/>
          <a:lstStyle/>
          <a:p>
            <a:fld id="{4A512F77-ECCA-4F34-8A5D-5DB4C1BC5A7A}" type="slidenum">
              <a:rPr lang="en-US" smtClean="0"/>
              <a:t>8</a:t>
            </a:fld>
            <a:endParaRPr lang="en-US" dirty="0"/>
          </a:p>
        </p:txBody>
      </p:sp>
    </p:spTree>
    <p:extLst>
      <p:ext uri="{BB962C8B-B14F-4D97-AF65-F5344CB8AC3E}">
        <p14:creationId xmlns:p14="http://schemas.microsoft.com/office/powerpoint/2010/main" val="3049944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DSAS’s budget is heavily dependent on county Health and Human Services levy dollars – 90% of its $20 million budget is from levy dollars.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Increase in APS cases and increased investment from state of $1.5 million - increasing each county from $31,000 to $48,000. We are fortunate in Cuyahoga County that our local government ha invested $4.5 millions into our APS work to investigate allegations of abuse, neglect and financial exploitation,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You’ve probably read about anticipated deficits to the levy of $15 million dollars.  It’s vital that Cuyahoga County residents continue to support services to older adults and adults with disabilities by continuing to vote for the levy.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of the most important things you can do to support older adults and adults with disabilities in Cuyahoga County is to vote for the upcoming County Health and Human Services Levy and be counted during the upcoming US Census.</a:t>
            </a:r>
          </a:p>
          <a:p>
            <a:endParaRPr lang="en-US" dirty="0"/>
          </a:p>
        </p:txBody>
      </p:sp>
      <p:sp>
        <p:nvSpPr>
          <p:cNvPr id="4" name="Slide Number Placeholder 3"/>
          <p:cNvSpPr>
            <a:spLocks noGrp="1"/>
          </p:cNvSpPr>
          <p:nvPr>
            <p:ph type="sldNum" sz="quarter" idx="10"/>
          </p:nvPr>
        </p:nvSpPr>
        <p:spPr/>
        <p:txBody>
          <a:bodyPr/>
          <a:lstStyle/>
          <a:p>
            <a:fld id="{4A512F77-ECCA-4F34-8A5D-5DB4C1BC5A7A}" type="slidenum">
              <a:rPr lang="en-US" smtClean="0"/>
              <a:t>9</a:t>
            </a:fld>
            <a:endParaRPr lang="en-US" dirty="0"/>
          </a:p>
        </p:txBody>
      </p:sp>
    </p:spTree>
    <p:extLst>
      <p:ext uri="{BB962C8B-B14F-4D97-AF65-F5344CB8AC3E}">
        <p14:creationId xmlns:p14="http://schemas.microsoft.com/office/powerpoint/2010/main" val="3351081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36933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7"/>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10/4/2019</a:t>
            </a:fld>
            <a:endParaRPr lang="en-US" dirty="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3541782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127824"/>
            <a:ext cx="9144000" cy="730624"/>
          </a:xfrm>
          <a:custGeom>
            <a:avLst/>
            <a:gdLst/>
            <a:ahLst/>
            <a:cxnLst/>
            <a:rect l="l" t="t" r="r" b="b"/>
            <a:pathLst>
              <a:path w="10058400" h="828040">
                <a:moveTo>
                  <a:pt x="0" y="827531"/>
                </a:moveTo>
                <a:lnTo>
                  <a:pt x="10058400" y="827531"/>
                </a:lnTo>
                <a:lnTo>
                  <a:pt x="10058400" y="0"/>
                </a:lnTo>
                <a:lnTo>
                  <a:pt x="0" y="0"/>
                </a:lnTo>
                <a:lnTo>
                  <a:pt x="0" y="827531"/>
                </a:lnTo>
                <a:close/>
              </a:path>
            </a:pathLst>
          </a:custGeom>
          <a:solidFill>
            <a:srgbClr val="1A5586"/>
          </a:solidFill>
        </p:spPr>
        <p:txBody>
          <a:bodyPr wrap="square" lIns="0" tIns="0" rIns="0" bIns="0" rtlCol="0"/>
          <a:lstStyle/>
          <a:p>
            <a:endParaRPr sz="1588" dirty="0">
              <a:solidFill>
                <a:prstClr val="black"/>
              </a:solidFill>
            </a:endParaRPr>
          </a:p>
        </p:txBody>
      </p:sp>
      <p:sp>
        <p:nvSpPr>
          <p:cNvPr id="17" name="bk object 17"/>
          <p:cNvSpPr/>
          <p:nvPr/>
        </p:nvSpPr>
        <p:spPr>
          <a:xfrm>
            <a:off x="7996846" y="6244584"/>
            <a:ext cx="514951" cy="499804"/>
          </a:xfrm>
          <a:prstGeom prst="rect">
            <a:avLst/>
          </a:prstGeom>
          <a:blipFill>
            <a:blip r:embed="rId2" cstate="print"/>
            <a:stretch>
              <a:fillRect/>
            </a:stretch>
          </a:blipFill>
        </p:spPr>
        <p:txBody>
          <a:bodyPr wrap="square" lIns="0" tIns="0" rIns="0" bIns="0" rtlCol="0"/>
          <a:lstStyle/>
          <a:p>
            <a:endParaRPr sz="1588" dirty="0">
              <a:solidFill>
                <a:prstClr val="black"/>
              </a:solidFill>
            </a:endParaRPr>
          </a:p>
        </p:txBody>
      </p:sp>
      <p:sp>
        <p:nvSpPr>
          <p:cNvPr id="18" name="bk object 18"/>
          <p:cNvSpPr/>
          <p:nvPr/>
        </p:nvSpPr>
        <p:spPr>
          <a:xfrm>
            <a:off x="1" y="7"/>
            <a:ext cx="2555587" cy="1553135"/>
          </a:xfrm>
          <a:custGeom>
            <a:avLst/>
            <a:gdLst/>
            <a:ahLst/>
            <a:cxnLst/>
            <a:rect l="l" t="t" r="r" b="b"/>
            <a:pathLst>
              <a:path w="2811145" h="1760220">
                <a:moveTo>
                  <a:pt x="2811125" y="0"/>
                </a:moveTo>
                <a:lnTo>
                  <a:pt x="0" y="0"/>
                </a:lnTo>
                <a:lnTo>
                  <a:pt x="0" y="1759925"/>
                </a:lnTo>
                <a:lnTo>
                  <a:pt x="343912" y="1485065"/>
                </a:lnTo>
                <a:lnTo>
                  <a:pt x="1120422" y="914196"/>
                </a:lnTo>
                <a:lnTo>
                  <a:pt x="1921256" y="414304"/>
                </a:lnTo>
                <a:lnTo>
                  <a:pt x="2535215" y="96839"/>
                </a:lnTo>
                <a:lnTo>
                  <a:pt x="2811125" y="0"/>
                </a:lnTo>
                <a:close/>
              </a:path>
            </a:pathLst>
          </a:custGeom>
          <a:solidFill>
            <a:srgbClr val="1A5586"/>
          </a:solidFill>
        </p:spPr>
        <p:txBody>
          <a:bodyPr wrap="square" lIns="0" tIns="0" rIns="0" bIns="0" rtlCol="0"/>
          <a:lstStyle/>
          <a:p>
            <a:endParaRPr sz="1588" dirty="0">
              <a:solidFill>
                <a:prstClr val="black"/>
              </a:solidFill>
            </a:endParaRPr>
          </a:p>
        </p:txBody>
      </p:sp>
      <p:sp>
        <p:nvSpPr>
          <p:cNvPr id="19" name="bk object 19"/>
          <p:cNvSpPr/>
          <p:nvPr/>
        </p:nvSpPr>
        <p:spPr>
          <a:xfrm>
            <a:off x="1107231" y="0"/>
            <a:ext cx="1872672" cy="782730"/>
          </a:xfrm>
          <a:custGeom>
            <a:avLst/>
            <a:gdLst/>
            <a:ahLst/>
            <a:cxnLst/>
            <a:rect l="l" t="t" r="r" b="b"/>
            <a:pathLst>
              <a:path w="2059939" h="887094">
                <a:moveTo>
                  <a:pt x="2059526" y="0"/>
                </a:moveTo>
                <a:lnTo>
                  <a:pt x="1606776" y="0"/>
                </a:lnTo>
                <a:lnTo>
                  <a:pt x="1582770" y="9953"/>
                </a:lnTo>
                <a:lnTo>
                  <a:pt x="1486765" y="51116"/>
                </a:lnTo>
                <a:lnTo>
                  <a:pt x="1390025" y="94370"/>
                </a:lnTo>
                <a:lnTo>
                  <a:pt x="1292623" y="139655"/>
                </a:lnTo>
                <a:lnTo>
                  <a:pt x="1194634" y="186914"/>
                </a:lnTo>
                <a:lnTo>
                  <a:pt x="1096132" y="236088"/>
                </a:lnTo>
                <a:lnTo>
                  <a:pt x="997192" y="287120"/>
                </a:lnTo>
                <a:lnTo>
                  <a:pt x="897887" y="339951"/>
                </a:lnTo>
                <a:lnTo>
                  <a:pt x="798292" y="394522"/>
                </a:lnTo>
                <a:lnTo>
                  <a:pt x="698481" y="450776"/>
                </a:lnTo>
                <a:lnTo>
                  <a:pt x="598528" y="508654"/>
                </a:lnTo>
                <a:lnTo>
                  <a:pt x="498509" y="568098"/>
                </a:lnTo>
                <a:lnTo>
                  <a:pt x="398496" y="629050"/>
                </a:lnTo>
                <a:lnTo>
                  <a:pt x="298564" y="691451"/>
                </a:lnTo>
                <a:lnTo>
                  <a:pt x="198788" y="755243"/>
                </a:lnTo>
                <a:lnTo>
                  <a:pt x="99242" y="820368"/>
                </a:lnTo>
                <a:lnTo>
                  <a:pt x="0" y="886767"/>
                </a:lnTo>
                <a:lnTo>
                  <a:pt x="50739" y="853621"/>
                </a:lnTo>
                <a:lnTo>
                  <a:pt x="101590" y="821055"/>
                </a:lnTo>
                <a:lnTo>
                  <a:pt x="152544" y="789068"/>
                </a:lnTo>
                <a:lnTo>
                  <a:pt x="203589" y="757661"/>
                </a:lnTo>
                <a:lnTo>
                  <a:pt x="254714" y="726832"/>
                </a:lnTo>
                <a:lnTo>
                  <a:pt x="305909" y="696582"/>
                </a:lnTo>
                <a:lnTo>
                  <a:pt x="357163" y="666911"/>
                </a:lnTo>
                <a:lnTo>
                  <a:pt x="408465" y="637817"/>
                </a:lnTo>
                <a:lnTo>
                  <a:pt x="459805" y="609301"/>
                </a:lnTo>
                <a:lnTo>
                  <a:pt x="511171" y="581363"/>
                </a:lnTo>
                <a:lnTo>
                  <a:pt x="562554" y="554003"/>
                </a:lnTo>
                <a:lnTo>
                  <a:pt x="613942" y="527219"/>
                </a:lnTo>
                <a:lnTo>
                  <a:pt x="665324" y="501012"/>
                </a:lnTo>
                <a:lnTo>
                  <a:pt x="716690" y="475381"/>
                </a:lnTo>
                <a:lnTo>
                  <a:pt x="768030" y="450326"/>
                </a:lnTo>
                <a:lnTo>
                  <a:pt x="819332" y="425848"/>
                </a:lnTo>
                <a:lnTo>
                  <a:pt x="870585" y="401945"/>
                </a:lnTo>
                <a:lnTo>
                  <a:pt x="921780" y="378617"/>
                </a:lnTo>
                <a:lnTo>
                  <a:pt x="972905" y="355865"/>
                </a:lnTo>
                <a:lnTo>
                  <a:pt x="1023949" y="333687"/>
                </a:lnTo>
                <a:lnTo>
                  <a:pt x="1074902" y="312084"/>
                </a:lnTo>
                <a:lnTo>
                  <a:pt x="1125754" y="291055"/>
                </a:lnTo>
                <a:lnTo>
                  <a:pt x="1176492" y="270600"/>
                </a:lnTo>
                <a:lnTo>
                  <a:pt x="1227108" y="250719"/>
                </a:lnTo>
                <a:lnTo>
                  <a:pt x="1277589" y="231412"/>
                </a:lnTo>
                <a:lnTo>
                  <a:pt x="1327925" y="212677"/>
                </a:lnTo>
                <a:lnTo>
                  <a:pt x="1378105" y="194515"/>
                </a:lnTo>
                <a:lnTo>
                  <a:pt x="1428120" y="176926"/>
                </a:lnTo>
                <a:lnTo>
                  <a:pt x="1477957" y="159910"/>
                </a:lnTo>
                <a:lnTo>
                  <a:pt x="1527607" y="143465"/>
                </a:lnTo>
                <a:lnTo>
                  <a:pt x="1577058" y="127592"/>
                </a:lnTo>
                <a:lnTo>
                  <a:pt x="1626300" y="112291"/>
                </a:lnTo>
                <a:lnTo>
                  <a:pt x="1675322" y="97561"/>
                </a:lnTo>
                <a:lnTo>
                  <a:pt x="1724113" y="83402"/>
                </a:lnTo>
                <a:lnTo>
                  <a:pt x="1772663" y="69814"/>
                </a:lnTo>
                <a:lnTo>
                  <a:pt x="1820961" y="56796"/>
                </a:lnTo>
                <a:lnTo>
                  <a:pt x="1868996" y="44348"/>
                </a:lnTo>
                <a:lnTo>
                  <a:pt x="1916757" y="32471"/>
                </a:lnTo>
                <a:lnTo>
                  <a:pt x="1964234" y="21162"/>
                </a:lnTo>
                <a:lnTo>
                  <a:pt x="2011416" y="10424"/>
                </a:lnTo>
                <a:lnTo>
                  <a:pt x="2059526" y="0"/>
                </a:lnTo>
                <a:close/>
              </a:path>
            </a:pathLst>
          </a:custGeom>
          <a:solidFill>
            <a:srgbClr val="008236"/>
          </a:solidFill>
        </p:spPr>
        <p:txBody>
          <a:bodyPr wrap="square" lIns="0" tIns="0" rIns="0" bIns="0" rtlCol="0"/>
          <a:lstStyle/>
          <a:p>
            <a:endParaRPr sz="1588" dirty="0">
              <a:solidFill>
                <a:prstClr val="black"/>
              </a:solidFill>
            </a:endParaRPr>
          </a:p>
        </p:txBody>
      </p:sp>
      <p:sp>
        <p:nvSpPr>
          <p:cNvPr id="20" name="bk object 20"/>
          <p:cNvSpPr/>
          <p:nvPr/>
        </p:nvSpPr>
        <p:spPr>
          <a:xfrm>
            <a:off x="5" y="1"/>
            <a:ext cx="2604655" cy="1574426"/>
          </a:xfrm>
          <a:custGeom>
            <a:avLst/>
            <a:gdLst/>
            <a:ahLst/>
            <a:cxnLst/>
            <a:rect l="l" t="t" r="r" b="b"/>
            <a:pathLst>
              <a:path w="2865120" h="1784350">
                <a:moveTo>
                  <a:pt x="2311929" y="242693"/>
                </a:moveTo>
                <a:lnTo>
                  <a:pt x="2265657" y="265540"/>
                </a:lnTo>
                <a:lnTo>
                  <a:pt x="2166183" y="315953"/>
                </a:lnTo>
                <a:lnTo>
                  <a:pt x="2066380" y="368250"/>
                </a:lnTo>
                <a:lnTo>
                  <a:pt x="1966323" y="422387"/>
                </a:lnTo>
                <a:lnTo>
                  <a:pt x="1866087" y="478318"/>
                </a:lnTo>
                <a:lnTo>
                  <a:pt x="1765746" y="536000"/>
                </a:lnTo>
                <a:lnTo>
                  <a:pt x="1665375" y="595387"/>
                </a:lnTo>
                <a:lnTo>
                  <a:pt x="1565048" y="656435"/>
                </a:lnTo>
                <a:lnTo>
                  <a:pt x="1464840" y="719100"/>
                </a:lnTo>
                <a:lnTo>
                  <a:pt x="1364825" y="783337"/>
                </a:lnTo>
                <a:lnTo>
                  <a:pt x="1265078" y="849102"/>
                </a:lnTo>
                <a:lnTo>
                  <a:pt x="839160" y="1139029"/>
                </a:lnTo>
                <a:lnTo>
                  <a:pt x="583826" y="1317830"/>
                </a:lnTo>
                <a:lnTo>
                  <a:pt x="414415" y="1439988"/>
                </a:lnTo>
                <a:lnTo>
                  <a:pt x="288801" y="1532976"/>
                </a:lnTo>
                <a:lnTo>
                  <a:pt x="206082" y="1595558"/>
                </a:lnTo>
                <a:lnTo>
                  <a:pt x="124391" y="1658575"/>
                </a:lnTo>
                <a:lnTo>
                  <a:pt x="43907" y="1721995"/>
                </a:lnTo>
                <a:lnTo>
                  <a:pt x="0" y="1757231"/>
                </a:lnTo>
                <a:lnTo>
                  <a:pt x="0" y="1783960"/>
                </a:lnTo>
                <a:lnTo>
                  <a:pt x="158266" y="1661399"/>
                </a:lnTo>
                <a:lnTo>
                  <a:pt x="330601" y="1530879"/>
                </a:lnTo>
                <a:lnTo>
                  <a:pt x="507155" y="1400207"/>
                </a:lnTo>
                <a:lnTo>
                  <a:pt x="687370" y="1269928"/>
                </a:lnTo>
                <a:lnTo>
                  <a:pt x="870689" y="1140588"/>
                </a:lnTo>
                <a:lnTo>
                  <a:pt x="1056554" y="1012732"/>
                </a:lnTo>
                <a:lnTo>
                  <a:pt x="1244407" y="886905"/>
                </a:lnTo>
                <a:lnTo>
                  <a:pt x="1433690" y="763653"/>
                </a:lnTo>
                <a:lnTo>
                  <a:pt x="1623847" y="643521"/>
                </a:lnTo>
                <a:lnTo>
                  <a:pt x="1766702" y="555798"/>
                </a:lnTo>
                <a:lnTo>
                  <a:pt x="1909499" y="470366"/>
                </a:lnTo>
                <a:lnTo>
                  <a:pt x="2052003" y="387457"/>
                </a:lnTo>
                <a:lnTo>
                  <a:pt x="2193979" y="307299"/>
                </a:lnTo>
                <a:lnTo>
                  <a:pt x="2311929" y="242693"/>
                </a:lnTo>
                <a:close/>
              </a:path>
              <a:path w="2865120" h="1784350">
                <a:moveTo>
                  <a:pt x="2864783" y="0"/>
                </a:moveTo>
                <a:lnTo>
                  <a:pt x="2791768" y="0"/>
                </a:lnTo>
                <a:lnTo>
                  <a:pt x="2706233" y="40651"/>
                </a:lnTo>
                <a:lnTo>
                  <a:pt x="2614383" y="85639"/>
                </a:lnTo>
                <a:lnTo>
                  <a:pt x="2521879" y="132260"/>
                </a:lnTo>
                <a:lnTo>
                  <a:pt x="2428792" y="180444"/>
                </a:lnTo>
                <a:lnTo>
                  <a:pt x="2311929" y="242693"/>
                </a:lnTo>
                <a:lnTo>
                  <a:pt x="2414090" y="193550"/>
                </a:lnTo>
                <a:lnTo>
                  <a:pt x="2512418" y="148041"/>
                </a:lnTo>
                <a:lnTo>
                  <a:pt x="2610156" y="104572"/>
                </a:lnTo>
                <a:lnTo>
                  <a:pt x="2707231" y="63187"/>
                </a:lnTo>
                <a:lnTo>
                  <a:pt x="2803567" y="23931"/>
                </a:lnTo>
                <a:lnTo>
                  <a:pt x="2864783" y="0"/>
                </a:lnTo>
                <a:close/>
              </a:path>
            </a:pathLst>
          </a:custGeom>
          <a:solidFill>
            <a:srgbClr val="008236"/>
          </a:solidFill>
        </p:spPr>
        <p:txBody>
          <a:bodyPr wrap="square" lIns="0" tIns="0" rIns="0" bIns="0" rtlCol="0"/>
          <a:lstStyle/>
          <a:p>
            <a:endParaRPr sz="1588" dirty="0">
              <a:solidFill>
                <a:prstClr val="black"/>
              </a:solidFill>
            </a:endParaRPr>
          </a:p>
        </p:txBody>
      </p:sp>
      <p:sp>
        <p:nvSpPr>
          <p:cNvPr id="21" name="bk object 21"/>
          <p:cNvSpPr/>
          <p:nvPr/>
        </p:nvSpPr>
        <p:spPr>
          <a:xfrm>
            <a:off x="5" y="0"/>
            <a:ext cx="2547505" cy="1577788"/>
          </a:xfrm>
          <a:custGeom>
            <a:avLst/>
            <a:gdLst/>
            <a:ahLst/>
            <a:cxnLst/>
            <a:rect l="l" t="t" r="r" b="b"/>
            <a:pathLst>
              <a:path w="2802255" h="1788160">
                <a:moveTo>
                  <a:pt x="2802187" y="0"/>
                </a:moveTo>
                <a:lnTo>
                  <a:pt x="2570461" y="0"/>
                </a:lnTo>
                <a:lnTo>
                  <a:pt x="2534563" y="19087"/>
                </a:lnTo>
                <a:lnTo>
                  <a:pt x="2444144" y="68173"/>
                </a:lnTo>
                <a:lnTo>
                  <a:pt x="2353346" y="118772"/>
                </a:lnTo>
                <a:lnTo>
                  <a:pt x="2262224" y="170818"/>
                </a:lnTo>
                <a:lnTo>
                  <a:pt x="2170829" y="224245"/>
                </a:lnTo>
                <a:lnTo>
                  <a:pt x="2033343" y="306831"/>
                </a:lnTo>
                <a:lnTo>
                  <a:pt x="1895542" y="392152"/>
                </a:lnTo>
                <a:lnTo>
                  <a:pt x="1757606" y="479986"/>
                </a:lnTo>
                <a:lnTo>
                  <a:pt x="1619713" y="570108"/>
                </a:lnTo>
                <a:lnTo>
                  <a:pt x="1482043" y="662296"/>
                </a:lnTo>
                <a:lnTo>
                  <a:pt x="1344774" y="756326"/>
                </a:lnTo>
                <a:lnTo>
                  <a:pt x="1162681" y="884178"/>
                </a:lnTo>
                <a:lnTo>
                  <a:pt x="982043" y="1014380"/>
                </a:lnTo>
                <a:lnTo>
                  <a:pt x="803285" y="1146400"/>
                </a:lnTo>
                <a:lnTo>
                  <a:pt x="626830" y="1279711"/>
                </a:lnTo>
                <a:lnTo>
                  <a:pt x="410145" y="1447356"/>
                </a:lnTo>
                <a:lnTo>
                  <a:pt x="198550" y="1615157"/>
                </a:lnTo>
                <a:lnTo>
                  <a:pt x="0" y="1776242"/>
                </a:lnTo>
                <a:lnTo>
                  <a:pt x="0" y="1788051"/>
                </a:lnTo>
                <a:lnTo>
                  <a:pt x="163765" y="1660610"/>
                </a:lnTo>
                <a:lnTo>
                  <a:pt x="334661" y="1530506"/>
                </a:lnTo>
                <a:lnTo>
                  <a:pt x="509376" y="1400477"/>
                </a:lnTo>
                <a:lnTo>
                  <a:pt x="687433" y="1271039"/>
                </a:lnTo>
                <a:lnTo>
                  <a:pt x="868355" y="1142705"/>
                </a:lnTo>
                <a:lnTo>
                  <a:pt x="1051667" y="1015991"/>
                </a:lnTo>
                <a:lnTo>
                  <a:pt x="1236891" y="891410"/>
                </a:lnTo>
                <a:lnTo>
                  <a:pt x="1423550" y="769477"/>
                </a:lnTo>
                <a:lnTo>
                  <a:pt x="1564200" y="680074"/>
                </a:lnTo>
                <a:lnTo>
                  <a:pt x="1705189" y="592668"/>
                </a:lnTo>
                <a:lnTo>
                  <a:pt x="1846314" y="507474"/>
                </a:lnTo>
                <a:lnTo>
                  <a:pt x="1987376" y="424710"/>
                </a:lnTo>
                <a:lnTo>
                  <a:pt x="2128173" y="344593"/>
                </a:lnTo>
                <a:lnTo>
                  <a:pt x="2268505" y="267340"/>
                </a:lnTo>
                <a:lnTo>
                  <a:pt x="2408169" y="193168"/>
                </a:lnTo>
                <a:lnTo>
                  <a:pt x="2500808" y="145538"/>
                </a:lnTo>
                <a:lnTo>
                  <a:pt x="2593003" y="99439"/>
                </a:lnTo>
                <a:lnTo>
                  <a:pt x="2684692" y="54934"/>
                </a:lnTo>
                <a:lnTo>
                  <a:pt x="2775816" y="12088"/>
                </a:lnTo>
                <a:lnTo>
                  <a:pt x="2802187" y="0"/>
                </a:lnTo>
                <a:close/>
              </a:path>
            </a:pathLst>
          </a:custGeom>
          <a:solidFill>
            <a:srgbClr val="008236"/>
          </a:solidFill>
        </p:spPr>
        <p:txBody>
          <a:bodyPr wrap="square" lIns="0" tIns="0" rIns="0" bIns="0" rtlCol="0"/>
          <a:lstStyle/>
          <a:p>
            <a:endParaRPr sz="1588" dirty="0">
              <a:solidFill>
                <a:prstClr val="black"/>
              </a:solidFill>
            </a:endParaRPr>
          </a:p>
        </p:txBody>
      </p:sp>
      <p:sp>
        <p:nvSpPr>
          <p:cNvPr id="22" name="bk object 22"/>
          <p:cNvSpPr/>
          <p:nvPr/>
        </p:nvSpPr>
        <p:spPr>
          <a:xfrm>
            <a:off x="1" y="7"/>
            <a:ext cx="2352387" cy="1574987"/>
          </a:xfrm>
          <a:custGeom>
            <a:avLst/>
            <a:gdLst/>
            <a:ahLst/>
            <a:cxnLst/>
            <a:rect l="l" t="t" r="r" b="b"/>
            <a:pathLst>
              <a:path w="2587625" h="1784985">
                <a:moveTo>
                  <a:pt x="2587575" y="0"/>
                </a:moveTo>
                <a:lnTo>
                  <a:pt x="2282262" y="0"/>
                </a:lnTo>
                <a:lnTo>
                  <a:pt x="2250696" y="19826"/>
                </a:lnTo>
                <a:lnTo>
                  <a:pt x="2116075" y="106079"/>
                </a:lnTo>
                <a:lnTo>
                  <a:pt x="1980692" y="195301"/>
                </a:lnTo>
                <a:lnTo>
                  <a:pt x="1844716" y="287317"/>
                </a:lnTo>
                <a:lnTo>
                  <a:pt x="1708312" y="381952"/>
                </a:lnTo>
                <a:lnTo>
                  <a:pt x="1571650" y="479031"/>
                </a:lnTo>
                <a:lnTo>
                  <a:pt x="1434896" y="578377"/>
                </a:lnTo>
                <a:lnTo>
                  <a:pt x="1298218" y="679816"/>
                </a:lnTo>
                <a:lnTo>
                  <a:pt x="1161784" y="783172"/>
                </a:lnTo>
                <a:lnTo>
                  <a:pt x="980442" y="923737"/>
                </a:lnTo>
                <a:lnTo>
                  <a:pt x="845327" y="1030807"/>
                </a:lnTo>
                <a:lnTo>
                  <a:pt x="666318" y="1175713"/>
                </a:lnTo>
                <a:lnTo>
                  <a:pt x="489134" y="1322572"/>
                </a:lnTo>
                <a:lnTo>
                  <a:pt x="314170" y="1470969"/>
                </a:lnTo>
                <a:lnTo>
                  <a:pt x="141823" y="1620487"/>
                </a:lnTo>
                <a:lnTo>
                  <a:pt x="0" y="1746104"/>
                </a:lnTo>
                <a:lnTo>
                  <a:pt x="0" y="1784621"/>
                </a:lnTo>
                <a:lnTo>
                  <a:pt x="317360" y="1529265"/>
                </a:lnTo>
                <a:lnTo>
                  <a:pt x="564092" y="1335282"/>
                </a:lnTo>
                <a:lnTo>
                  <a:pt x="772655" y="1175100"/>
                </a:lnTo>
                <a:lnTo>
                  <a:pt x="941257" y="1048504"/>
                </a:lnTo>
                <a:lnTo>
                  <a:pt x="1111382" y="923659"/>
                </a:lnTo>
                <a:lnTo>
                  <a:pt x="1282579" y="801216"/>
                </a:lnTo>
                <a:lnTo>
                  <a:pt x="1411824" y="711051"/>
                </a:lnTo>
                <a:lnTo>
                  <a:pt x="1541666" y="622561"/>
                </a:lnTo>
                <a:lnTo>
                  <a:pt x="1672049" y="535921"/>
                </a:lnTo>
                <a:lnTo>
                  <a:pt x="1802920" y="451308"/>
                </a:lnTo>
                <a:lnTo>
                  <a:pt x="1934223" y="368898"/>
                </a:lnTo>
                <a:lnTo>
                  <a:pt x="2021972" y="315268"/>
                </a:lnTo>
                <a:lnTo>
                  <a:pt x="2109873" y="262748"/>
                </a:lnTo>
                <a:lnTo>
                  <a:pt x="2197910" y="211389"/>
                </a:lnTo>
                <a:lnTo>
                  <a:pt x="2286066" y="161244"/>
                </a:lnTo>
                <a:lnTo>
                  <a:pt x="2374326" y="112365"/>
                </a:lnTo>
                <a:lnTo>
                  <a:pt x="2462672" y="64804"/>
                </a:lnTo>
                <a:lnTo>
                  <a:pt x="2551090" y="18613"/>
                </a:lnTo>
                <a:lnTo>
                  <a:pt x="2587575" y="0"/>
                </a:lnTo>
                <a:close/>
              </a:path>
            </a:pathLst>
          </a:custGeom>
          <a:solidFill>
            <a:srgbClr val="008236"/>
          </a:solidFill>
        </p:spPr>
        <p:txBody>
          <a:bodyPr wrap="square" lIns="0" tIns="0" rIns="0" bIns="0" rtlCol="0"/>
          <a:lstStyle/>
          <a:p>
            <a:endParaRPr sz="1588" dirty="0">
              <a:solidFill>
                <a:prstClr val="black"/>
              </a:solidFill>
            </a:endParaRPr>
          </a:p>
        </p:txBody>
      </p:sp>
      <p:sp>
        <p:nvSpPr>
          <p:cNvPr id="23" name="bk object 23"/>
          <p:cNvSpPr/>
          <p:nvPr/>
        </p:nvSpPr>
        <p:spPr>
          <a:xfrm>
            <a:off x="3" y="7"/>
            <a:ext cx="2075295" cy="1544731"/>
          </a:xfrm>
          <a:custGeom>
            <a:avLst/>
            <a:gdLst/>
            <a:ahLst/>
            <a:cxnLst/>
            <a:rect l="l" t="t" r="r" b="b"/>
            <a:pathLst>
              <a:path w="2282825" h="1750695">
                <a:moveTo>
                  <a:pt x="418878" y="1381779"/>
                </a:moveTo>
                <a:lnTo>
                  <a:pt x="314170" y="1470969"/>
                </a:lnTo>
                <a:lnTo>
                  <a:pt x="141823" y="1620487"/>
                </a:lnTo>
                <a:lnTo>
                  <a:pt x="0" y="1746104"/>
                </a:lnTo>
                <a:lnTo>
                  <a:pt x="0" y="1750302"/>
                </a:lnTo>
                <a:lnTo>
                  <a:pt x="279990" y="1502630"/>
                </a:lnTo>
                <a:lnTo>
                  <a:pt x="418878" y="1381779"/>
                </a:lnTo>
                <a:close/>
              </a:path>
              <a:path w="2282825" h="1750695">
                <a:moveTo>
                  <a:pt x="2282262" y="0"/>
                </a:moveTo>
                <a:lnTo>
                  <a:pt x="2148367" y="0"/>
                </a:lnTo>
                <a:lnTo>
                  <a:pt x="1978343" y="124217"/>
                </a:lnTo>
                <a:lnTo>
                  <a:pt x="1799766" y="257826"/>
                </a:lnTo>
                <a:lnTo>
                  <a:pt x="1620233" y="395179"/>
                </a:lnTo>
                <a:lnTo>
                  <a:pt x="1395027" y="571500"/>
                </a:lnTo>
                <a:lnTo>
                  <a:pt x="1169606" y="752208"/>
                </a:lnTo>
                <a:lnTo>
                  <a:pt x="944681" y="936488"/>
                </a:lnTo>
                <a:lnTo>
                  <a:pt x="676427" y="1161194"/>
                </a:lnTo>
                <a:lnTo>
                  <a:pt x="418878" y="1381779"/>
                </a:lnTo>
                <a:lnTo>
                  <a:pt x="577473" y="1248924"/>
                </a:lnTo>
                <a:lnTo>
                  <a:pt x="755619" y="1102990"/>
                </a:lnTo>
                <a:lnTo>
                  <a:pt x="935390" y="959216"/>
                </a:lnTo>
                <a:lnTo>
                  <a:pt x="1116389" y="818020"/>
                </a:lnTo>
                <a:lnTo>
                  <a:pt x="1252705" y="714063"/>
                </a:lnTo>
                <a:lnTo>
                  <a:pt x="1389320" y="611966"/>
                </a:lnTo>
                <a:lnTo>
                  <a:pt x="1526067" y="511903"/>
                </a:lnTo>
                <a:lnTo>
                  <a:pt x="1662779" y="414049"/>
                </a:lnTo>
                <a:lnTo>
                  <a:pt x="1799287" y="318580"/>
                </a:lnTo>
                <a:lnTo>
                  <a:pt x="1935425" y="225671"/>
                </a:lnTo>
                <a:lnTo>
                  <a:pt x="2071024" y="135498"/>
                </a:lnTo>
                <a:lnTo>
                  <a:pt x="2205917" y="48236"/>
                </a:lnTo>
                <a:lnTo>
                  <a:pt x="2282262" y="0"/>
                </a:lnTo>
                <a:close/>
              </a:path>
            </a:pathLst>
          </a:custGeom>
          <a:solidFill>
            <a:srgbClr val="008236"/>
          </a:solidFill>
        </p:spPr>
        <p:txBody>
          <a:bodyPr wrap="square" lIns="0" tIns="0" rIns="0" bIns="0" rtlCol="0"/>
          <a:lstStyle/>
          <a:p>
            <a:endParaRPr sz="1588" dirty="0">
              <a:solidFill>
                <a:prstClr val="black"/>
              </a:solidFill>
            </a:endParaRPr>
          </a:p>
        </p:txBody>
      </p:sp>
      <p:sp>
        <p:nvSpPr>
          <p:cNvPr id="24" name="bk object 24"/>
          <p:cNvSpPr/>
          <p:nvPr/>
        </p:nvSpPr>
        <p:spPr>
          <a:xfrm>
            <a:off x="5" y="0"/>
            <a:ext cx="1771073" cy="1538568"/>
          </a:xfrm>
          <a:custGeom>
            <a:avLst/>
            <a:gdLst/>
            <a:ahLst/>
            <a:cxnLst/>
            <a:rect l="l" t="t" r="r" b="b"/>
            <a:pathLst>
              <a:path w="1948180" h="1743710">
                <a:moveTo>
                  <a:pt x="1947919" y="0"/>
                </a:moveTo>
                <a:lnTo>
                  <a:pt x="1917909" y="0"/>
                </a:lnTo>
                <a:lnTo>
                  <a:pt x="662601" y="1123874"/>
                </a:lnTo>
                <a:lnTo>
                  <a:pt x="343088" y="1414479"/>
                </a:lnTo>
                <a:lnTo>
                  <a:pt x="0" y="1731988"/>
                </a:lnTo>
                <a:lnTo>
                  <a:pt x="0" y="1743287"/>
                </a:lnTo>
                <a:lnTo>
                  <a:pt x="673126" y="1123867"/>
                </a:lnTo>
                <a:lnTo>
                  <a:pt x="1102602" y="735262"/>
                </a:lnTo>
                <a:lnTo>
                  <a:pt x="1405087" y="466761"/>
                </a:lnTo>
                <a:lnTo>
                  <a:pt x="1664072" y="241318"/>
                </a:lnTo>
                <a:lnTo>
                  <a:pt x="1878863" y="58080"/>
                </a:lnTo>
                <a:lnTo>
                  <a:pt x="1947919" y="0"/>
                </a:lnTo>
                <a:close/>
              </a:path>
            </a:pathLst>
          </a:custGeom>
          <a:solidFill>
            <a:srgbClr val="FFFFFF"/>
          </a:solidFill>
        </p:spPr>
        <p:txBody>
          <a:bodyPr wrap="square" lIns="0" tIns="0" rIns="0" bIns="0" rtlCol="0"/>
          <a:lstStyle/>
          <a:p>
            <a:endParaRPr sz="1588" dirty="0">
              <a:solidFill>
                <a:prstClr val="black"/>
              </a:solidFill>
            </a:endParaRPr>
          </a:p>
        </p:txBody>
      </p:sp>
      <p:sp>
        <p:nvSpPr>
          <p:cNvPr id="2" name="Holder 2"/>
          <p:cNvSpPr>
            <a:spLocks noGrp="1"/>
          </p:cNvSpPr>
          <p:nvPr>
            <p:ph type="title"/>
          </p:nvPr>
        </p:nvSpPr>
        <p:spPr>
          <a:xfrm>
            <a:off x="1588657" y="814957"/>
            <a:ext cx="5966691" cy="326115"/>
          </a:xfrm>
        </p:spPr>
        <p:txBody>
          <a:bodyPr lIns="0" tIns="0" rIns="0" bIns="0"/>
          <a:lstStyle>
            <a:lvl1pPr>
              <a:defRPr sz="2119" b="0" i="0">
                <a:solidFill>
                  <a:srgbClr val="545656"/>
                </a:solidFill>
                <a:latin typeface="Futura Lt BT"/>
                <a:cs typeface="Futura Lt B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10/4/2019</a:t>
            </a:fld>
            <a:endParaRPr lang="en-US" dirty="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1945550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588657" y="814957"/>
            <a:ext cx="5966691" cy="326115"/>
          </a:xfrm>
        </p:spPr>
        <p:txBody>
          <a:bodyPr lIns="0" tIns="0" rIns="0" bIns="0"/>
          <a:lstStyle>
            <a:lvl1pPr>
              <a:defRPr sz="2119" b="0" i="0">
                <a:solidFill>
                  <a:srgbClr val="545656"/>
                </a:solidFill>
                <a:latin typeface="Futura Lt BT"/>
                <a:cs typeface="Futura Lt BT"/>
              </a:defRPr>
            </a:lvl1pPr>
          </a:lstStyle>
          <a:p>
            <a:endParaRPr/>
          </a:p>
        </p:txBody>
      </p:sp>
      <p:sp>
        <p:nvSpPr>
          <p:cNvPr id="3" name="Holder 3"/>
          <p:cNvSpPr>
            <a:spLocks noGrp="1"/>
          </p:cNvSpPr>
          <p:nvPr>
            <p:ph sz="half" idx="2"/>
          </p:nvPr>
        </p:nvSpPr>
        <p:spPr>
          <a:xfrm>
            <a:off x="457200" y="1577341"/>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1"/>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10/4/2019</a:t>
            </a:fld>
            <a:endParaRPr lang="en-US" dirty="0">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749719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588657" y="814957"/>
            <a:ext cx="5966691" cy="326115"/>
          </a:xfrm>
        </p:spPr>
        <p:txBody>
          <a:bodyPr lIns="0" tIns="0" rIns="0" bIns="0"/>
          <a:lstStyle>
            <a:lvl1pPr>
              <a:defRPr sz="2119" b="0" i="0">
                <a:solidFill>
                  <a:srgbClr val="545656"/>
                </a:solidFill>
                <a:latin typeface="Futura Lt BT"/>
                <a:cs typeface="Futura Lt B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10/4/2019</a:t>
            </a:fld>
            <a:endParaRPr lang="en-US" dirty="0">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178999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2719001"/>
            <a:ext cx="9144000" cy="1095375"/>
          </a:xfrm>
          <a:custGeom>
            <a:avLst/>
            <a:gdLst/>
            <a:ahLst/>
            <a:cxnLst/>
            <a:rect l="l" t="t" r="r" b="b"/>
            <a:pathLst>
              <a:path w="10058400" h="1241425">
                <a:moveTo>
                  <a:pt x="0" y="1241298"/>
                </a:moveTo>
                <a:lnTo>
                  <a:pt x="10058400" y="1241298"/>
                </a:lnTo>
                <a:lnTo>
                  <a:pt x="10058400" y="0"/>
                </a:lnTo>
                <a:lnTo>
                  <a:pt x="0" y="0"/>
                </a:lnTo>
                <a:lnTo>
                  <a:pt x="0" y="1241298"/>
                </a:lnTo>
                <a:close/>
              </a:path>
            </a:pathLst>
          </a:custGeom>
          <a:solidFill>
            <a:srgbClr val="1A5586"/>
          </a:solidFill>
        </p:spPr>
        <p:txBody>
          <a:bodyPr wrap="square" lIns="0" tIns="0" rIns="0" bIns="0" rtlCol="0"/>
          <a:lstStyle/>
          <a:p>
            <a:endParaRPr sz="1588" dirty="0">
              <a:solidFill>
                <a:prstClr val="black"/>
              </a:solidFill>
            </a:endParaRPr>
          </a:p>
        </p:txBody>
      </p:sp>
      <p:sp>
        <p:nvSpPr>
          <p:cNvPr id="17" name="bk object 17"/>
          <p:cNvSpPr/>
          <p:nvPr/>
        </p:nvSpPr>
        <p:spPr>
          <a:xfrm>
            <a:off x="4572000" y="2719001"/>
            <a:ext cx="4572000" cy="1095263"/>
          </a:xfrm>
          <a:prstGeom prst="rect">
            <a:avLst/>
          </a:prstGeom>
          <a:blipFill>
            <a:blip r:embed="rId2" cstate="print"/>
            <a:stretch>
              <a:fillRect/>
            </a:stretch>
          </a:blipFill>
        </p:spPr>
        <p:txBody>
          <a:bodyPr wrap="square" lIns="0" tIns="0" rIns="0" bIns="0" rtlCol="0"/>
          <a:lstStyle/>
          <a:p>
            <a:endParaRPr sz="1588" dirty="0">
              <a:solidFill>
                <a:prstClr val="black"/>
              </a:solidFill>
            </a:endParaRPr>
          </a:p>
        </p:txBody>
      </p:sp>
      <p:sp>
        <p:nvSpPr>
          <p:cNvPr id="18" name="bk object 18"/>
          <p:cNvSpPr/>
          <p:nvPr/>
        </p:nvSpPr>
        <p:spPr>
          <a:xfrm>
            <a:off x="4181306" y="3451189"/>
            <a:ext cx="748145" cy="726140"/>
          </a:xfrm>
          <a:prstGeom prst="rect">
            <a:avLst/>
          </a:prstGeom>
          <a:blipFill>
            <a:blip r:embed="rId3" cstate="print"/>
            <a:stretch>
              <a:fillRect/>
            </a:stretch>
          </a:blipFill>
        </p:spPr>
        <p:txBody>
          <a:bodyPr wrap="square" lIns="0" tIns="0" rIns="0" bIns="0" rtlCol="0"/>
          <a:lstStyle/>
          <a:p>
            <a:endParaRPr sz="1588" dirty="0">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10/4/2019</a:t>
            </a:fld>
            <a:endParaRPr lang="en-US" dirty="0">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6544902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588657" y="814957"/>
            <a:ext cx="5966691" cy="369332"/>
          </a:xfrm>
          <a:prstGeom prst="rect">
            <a:avLst/>
          </a:prstGeom>
        </p:spPr>
        <p:txBody>
          <a:bodyPr wrap="square" lIns="0" tIns="0" rIns="0" bIns="0">
            <a:spAutoFit/>
          </a:bodyPr>
          <a:lstStyle>
            <a:lvl1pPr>
              <a:defRPr sz="2400" b="0" i="0">
                <a:solidFill>
                  <a:srgbClr val="545656"/>
                </a:solidFill>
                <a:latin typeface="Futura Lt BT"/>
                <a:cs typeface="Futura Lt BT"/>
              </a:defRPr>
            </a:lvl1pPr>
          </a:lstStyle>
          <a:p>
            <a:endParaRPr/>
          </a:p>
        </p:txBody>
      </p:sp>
      <p:sp>
        <p:nvSpPr>
          <p:cNvPr id="3" name="Holder 3"/>
          <p:cNvSpPr>
            <a:spLocks noGrp="1"/>
          </p:cNvSpPr>
          <p:nvPr>
            <p:ph type="body" idx="1"/>
          </p:nvPr>
        </p:nvSpPr>
        <p:spPr>
          <a:xfrm>
            <a:off x="1608618" y="1680886"/>
            <a:ext cx="5926775"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7"/>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a:xfrm>
            <a:off x="457200" y="6377947"/>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10/4/2019</a:t>
            </a:fld>
            <a:endParaRPr lang="en-US" dirty="0">
              <a:solidFill>
                <a:prstClr val="black">
                  <a:tint val="75000"/>
                </a:prstClr>
              </a:solidFill>
            </a:endParaRPr>
          </a:p>
        </p:txBody>
      </p:sp>
      <p:sp>
        <p:nvSpPr>
          <p:cNvPr id="6" name="Holder 6"/>
          <p:cNvSpPr>
            <a:spLocks noGrp="1"/>
          </p:cNvSpPr>
          <p:nvPr>
            <p:ph type="sldNum" sz="quarter" idx="7"/>
          </p:nvPr>
        </p:nvSpPr>
        <p:spPr>
          <a:xfrm>
            <a:off x="6583680" y="6377947"/>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33829111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03413">
        <a:defRPr>
          <a:latin typeface="+mn-lt"/>
          <a:ea typeface="+mn-ea"/>
          <a:cs typeface="+mn-cs"/>
        </a:defRPr>
      </a:lvl2pPr>
      <a:lvl3pPr marL="806826">
        <a:defRPr>
          <a:latin typeface="+mn-lt"/>
          <a:ea typeface="+mn-ea"/>
          <a:cs typeface="+mn-cs"/>
        </a:defRPr>
      </a:lvl3pPr>
      <a:lvl4pPr marL="1210240">
        <a:defRPr>
          <a:latin typeface="+mn-lt"/>
          <a:ea typeface="+mn-ea"/>
          <a:cs typeface="+mn-cs"/>
        </a:defRPr>
      </a:lvl4pPr>
      <a:lvl5pPr marL="1613653">
        <a:defRPr>
          <a:latin typeface="+mn-lt"/>
          <a:ea typeface="+mn-ea"/>
          <a:cs typeface="+mn-cs"/>
        </a:defRPr>
      </a:lvl5pPr>
      <a:lvl6pPr marL="2017066">
        <a:defRPr>
          <a:latin typeface="+mn-lt"/>
          <a:ea typeface="+mn-ea"/>
          <a:cs typeface="+mn-cs"/>
        </a:defRPr>
      </a:lvl6pPr>
      <a:lvl7pPr marL="2420479">
        <a:defRPr>
          <a:latin typeface="+mn-lt"/>
          <a:ea typeface="+mn-ea"/>
          <a:cs typeface="+mn-cs"/>
        </a:defRPr>
      </a:lvl7pPr>
      <a:lvl8pPr marL="2823893">
        <a:defRPr>
          <a:latin typeface="+mn-lt"/>
          <a:ea typeface="+mn-ea"/>
          <a:cs typeface="+mn-cs"/>
        </a:defRPr>
      </a:lvl8pPr>
      <a:lvl9pPr marL="3227306">
        <a:defRPr>
          <a:latin typeface="+mn-lt"/>
          <a:ea typeface="+mn-ea"/>
          <a:cs typeface="+mn-cs"/>
        </a:defRPr>
      </a:lvl9pPr>
    </p:bodyStyle>
    <p:otherStyle>
      <a:lvl1pPr marL="0">
        <a:defRPr>
          <a:latin typeface="+mn-lt"/>
          <a:ea typeface="+mn-ea"/>
          <a:cs typeface="+mn-cs"/>
        </a:defRPr>
      </a:lvl1pPr>
      <a:lvl2pPr marL="403413">
        <a:defRPr>
          <a:latin typeface="+mn-lt"/>
          <a:ea typeface="+mn-ea"/>
          <a:cs typeface="+mn-cs"/>
        </a:defRPr>
      </a:lvl2pPr>
      <a:lvl3pPr marL="806826">
        <a:defRPr>
          <a:latin typeface="+mn-lt"/>
          <a:ea typeface="+mn-ea"/>
          <a:cs typeface="+mn-cs"/>
        </a:defRPr>
      </a:lvl3pPr>
      <a:lvl4pPr marL="1210240">
        <a:defRPr>
          <a:latin typeface="+mn-lt"/>
          <a:ea typeface="+mn-ea"/>
          <a:cs typeface="+mn-cs"/>
        </a:defRPr>
      </a:lvl4pPr>
      <a:lvl5pPr marL="1613653">
        <a:defRPr>
          <a:latin typeface="+mn-lt"/>
          <a:ea typeface="+mn-ea"/>
          <a:cs typeface="+mn-cs"/>
        </a:defRPr>
      </a:lvl5pPr>
      <a:lvl6pPr marL="2017066">
        <a:defRPr>
          <a:latin typeface="+mn-lt"/>
          <a:ea typeface="+mn-ea"/>
          <a:cs typeface="+mn-cs"/>
        </a:defRPr>
      </a:lvl6pPr>
      <a:lvl7pPr marL="2420479">
        <a:defRPr>
          <a:latin typeface="+mn-lt"/>
          <a:ea typeface="+mn-ea"/>
          <a:cs typeface="+mn-cs"/>
        </a:defRPr>
      </a:lvl7pPr>
      <a:lvl8pPr marL="2823893">
        <a:defRPr>
          <a:latin typeface="+mn-lt"/>
          <a:ea typeface="+mn-ea"/>
          <a:cs typeface="+mn-cs"/>
        </a:defRPr>
      </a:lvl8pPr>
      <a:lvl9pPr marL="322730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Tracey.Mason@jfs.ohio.gov"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 y="0"/>
            <a:ext cx="9143998" cy="6858000"/>
          </a:xfrm>
          <a:custGeom>
            <a:avLst/>
            <a:gdLst/>
            <a:ahLst/>
            <a:cxnLst/>
            <a:rect l="l" t="t" r="r" b="b"/>
            <a:pathLst>
              <a:path w="10058400" h="7772400">
                <a:moveTo>
                  <a:pt x="2072065" y="0"/>
                </a:moveTo>
                <a:lnTo>
                  <a:pt x="0" y="0"/>
                </a:lnTo>
                <a:lnTo>
                  <a:pt x="0" y="7772400"/>
                </a:lnTo>
                <a:lnTo>
                  <a:pt x="10058400" y="7772400"/>
                </a:lnTo>
                <a:lnTo>
                  <a:pt x="10058400" y="4142540"/>
                </a:lnTo>
                <a:lnTo>
                  <a:pt x="9136862" y="4052492"/>
                </a:lnTo>
                <a:lnTo>
                  <a:pt x="7829493" y="3593628"/>
                </a:lnTo>
                <a:lnTo>
                  <a:pt x="6068128" y="2682875"/>
                </a:lnTo>
                <a:lnTo>
                  <a:pt x="3770687" y="1248783"/>
                </a:lnTo>
                <a:lnTo>
                  <a:pt x="2072065" y="0"/>
                </a:lnTo>
                <a:close/>
              </a:path>
            </a:pathLst>
          </a:custGeom>
          <a:solidFill>
            <a:srgbClr val="1A5586"/>
          </a:solidFill>
        </p:spPr>
        <p:txBody>
          <a:bodyPr wrap="square" lIns="0" tIns="0" rIns="0" bIns="0" rtlCol="0"/>
          <a:lstStyle/>
          <a:p>
            <a:endParaRPr sz="1588" dirty="0">
              <a:solidFill>
                <a:prstClr val="black"/>
              </a:solidFill>
            </a:endParaRPr>
          </a:p>
        </p:txBody>
      </p:sp>
      <p:sp>
        <p:nvSpPr>
          <p:cNvPr id="3" name="object 3"/>
          <p:cNvSpPr/>
          <p:nvPr/>
        </p:nvSpPr>
        <p:spPr>
          <a:xfrm>
            <a:off x="1673772" y="3"/>
            <a:ext cx="7470228" cy="6796111"/>
          </a:xfrm>
          <a:prstGeom prst="rect">
            <a:avLst/>
          </a:prstGeom>
          <a:blipFill>
            <a:blip r:embed="rId3" cstate="print"/>
            <a:stretch>
              <a:fillRect/>
            </a:stretch>
          </a:blipFill>
        </p:spPr>
        <p:txBody>
          <a:bodyPr wrap="square" lIns="0" tIns="0" rIns="0" bIns="0" rtlCol="0"/>
          <a:lstStyle/>
          <a:p>
            <a:endParaRPr sz="1588" dirty="0">
              <a:solidFill>
                <a:prstClr val="black"/>
              </a:solidFill>
            </a:endParaRPr>
          </a:p>
        </p:txBody>
      </p:sp>
      <p:sp>
        <p:nvSpPr>
          <p:cNvPr id="4" name="object 4"/>
          <p:cNvSpPr/>
          <p:nvPr/>
        </p:nvSpPr>
        <p:spPr>
          <a:xfrm>
            <a:off x="244398" y="937683"/>
            <a:ext cx="677731" cy="677732"/>
          </a:xfrm>
          <a:prstGeom prst="rect">
            <a:avLst/>
          </a:prstGeom>
          <a:blipFill>
            <a:blip r:embed="rId4" cstate="print"/>
            <a:stretch>
              <a:fillRect/>
            </a:stretch>
          </a:blipFill>
        </p:spPr>
        <p:txBody>
          <a:bodyPr wrap="square" lIns="0" tIns="0" rIns="0" bIns="0" rtlCol="0"/>
          <a:lstStyle/>
          <a:p>
            <a:endParaRPr sz="1588" dirty="0">
              <a:solidFill>
                <a:prstClr val="black"/>
              </a:solidFill>
            </a:endParaRPr>
          </a:p>
        </p:txBody>
      </p:sp>
      <p:sp>
        <p:nvSpPr>
          <p:cNvPr id="5" name="object 5"/>
          <p:cNvSpPr txBox="1"/>
          <p:nvPr/>
        </p:nvSpPr>
        <p:spPr>
          <a:xfrm>
            <a:off x="1027617" y="1071676"/>
            <a:ext cx="1851050" cy="498470"/>
          </a:xfrm>
          <a:prstGeom prst="rect">
            <a:avLst/>
          </a:prstGeom>
        </p:spPr>
        <p:txBody>
          <a:bodyPr vert="horz" wrap="square" lIns="0" tIns="0" rIns="0" bIns="0" rtlCol="0">
            <a:spAutoFit/>
          </a:bodyPr>
          <a:lstStyle/>
          <a:p>
            <a:pPr marL="11206" marR="4483">
              <a:lnSpc>
                <a:spcPct val="101899"/>
              </a:lnSpc>
            </a:pPr>
            <a:r>
              <a:rPr sz="1588" b="1" spc="-4" dirty="0">
                <a:solidFill>
                  <a:srgbClr val="FFFFFF"/>
                </a:solidFill>
                <a:latin typeface="Myriad Pro"/>
                <a:cs typeface="Myriad Pro"/>
              </a:rPr>
              <a:t>Cuyahoga County  </a:t>
            </a:r>
            <a:r>
              <a:rPr sz="1588" spc="-19" dirty="0">
                <a:solidFill>
                  <a:srgbClr val="FFFFFF"/>
                </a:solidFill>
                <a:latin typeface="Myriad Pro"/>
                <a:cs typeface="Myriad Pro"/>
              </a:rPr>
              <a:t>Together </a:t>
            </a:r>
            <a:r>
              <a:rPr sz="1588" spc="-27" dirty="0">
                <a:solidFill>
                  <a:srgbClr val="FFFFFF"/>
                </a:solidFill>
                <a:latin typeface="Myriad Pro"/>
                <a:cs typeface="Myriad Pro"/>
              </a:rPr>
              <a:t>We</a:t>
            </a:r>
            <a:r>
              <a:rPr sz="1588" spc="-168" dirty="0">
                <a:solidFill>
                  <a:srgbClr val="FFFFFF"/>
                </a:solidFill>
                <a:latin typeface="Myriad Pro"/>
                <a:cs typeface="Myriad Pro"/>
              </a:rPr>
              <a:t> </a:t>
            </a:r>
            <a:r>
              <a:rPr sz="1588" spc="-4" dirty="0">
                <a:solidFill>
                  <a:srgbClr val="FFFFFF"/>
                </a:solidFill>
                <a:latin typeface="Myriad Pro"/>
                <a:cs typeface="Myriad Pro"/>
              </a:rPr>
              <a:t>Thrive</a:t>
            </a:r>
            <a:endParaRPr sz="1588" dirty="0">
              <a:solidFill>
                <a:prstClr val="black"/>
              </a:solidFill>
              <a:latin typeface="Myriad Pro"/>
              <a:cs typeface="Myriad Pro"/>
            </a:endParaRPr>
          </a:p>
        </p:txBody>
      </p:sp>
      <p:sp>
        <p:nvSpPr>
          <p:cNvPr id="8" name="object 6"/>
          <p:cNvSpPr txBox="1"/>
          <p:nvPr/>
        </p:nvSpPr>
        <p:spPr>
          <a:xfrm>
            <a:off x="583263" y="2553098"/>
            <a:ext cx="4226501" cy="1630062"/>
          </a:xfrm>
          <a:prstGeom prst="rect">
            <a:avLst/>
          </a:prstGeom>
        </p:spPr>
        <p:txBody>
          <a:bodyPr vert="horz" wrap="square" lIns="0" tIns="0" rIns="0" bIns="0" rtlCol="0">
            <a:spAutoFit/>
          </a:bodyPr>
          <a:lstStyle/>
          <a:p>
            <a:pPr marL="11206"/>
            <a:r>
              <a:rPr lang="en-US" sz="3531" spc="-4" dirty="0">
                <a:solidFill>
                  <a:srgbClr val="FFFFFF"/>
                </a:solidFill>
                <a:latin typeface="Futura Lt BT"/>
                <a:cs typeface="Futura Lt BT"/>
              </a:rPr>
              <a:t>DIVISION OF SENIOR AND ADULT SERVICES</a:t>
            </a:r>
            <a:endParaRPr sz="3531" dirty="0">
              <a:solidFill>
                <a:prstClr val="black"/>
              </a:solidFill>
              <a:latin typeface="Futura Lt BT"/>
              <a:cs typeface="Futura Lt BT"/>
            </a:endParaRPr>
          </a:p>
        </p:txBody>
      </p:sp>
      <p:sp>
        <p:nvSpPr>
          <p:cNvPr id="9" name="object 6"/>
          <p:cNvSpPr txBox="1"/>
          <p:nvPr/>
        </p:nvSpPr>
        <p:spPr>
          <a:xfrm>
            <a:off x="122840" y="4946283"/>
            <a:ext cx="6710278" cy="1086708"/>
          </a:xfrm>
          <a:prstGeom prst="rect">
            <a:avLst/>
          </a:prstGeom>
        </p:spPr>
        <p:txBody>
          <a:bodyPr vert="horz" wrap="square" lIns="0" tIns="0" rIns="0" bIns="0" rtlCol="0">
            <a:spAutoFit/>
          </a:bodyPr>
          <a:lstStyle/>
          <a:p>
            <a:pPr marL="11206" algn="ctr"/>
            <a:r>
              <a:rPr lang="en-US" sz="3531" b="1" i="1" spc="-4" dirty="0">
                <a:solidFill>
                  <a:srgbClr val="FFFFFF"/>
                </a:solidFill>
                <a:latin typeface="Futura Lt BT"/>
                <a:cs typeface="Futura Lt BT"/>
              </a:rPr>
              <a:t>Services and Solutions for Better Living</a:t>
            </a:r>
            <a:endParaRPr sz="3531" b="1" i="1" dirty="0">
              <a:solidFill>
                <a:prstClr val="black"/>
              </a:solidFill>
              <a:latin typeface="Futura Lt BT"/>
              <a:cs typeface="Futura Lt BT"/>
            </a:endParaRPr>
          </a:p>
        </p:txBody>
      </p:sp>
    </p:spTree>
    <p:extLst>
      <p:ext uri="{BB962C8B-B14F-4D97-AF65-F5344CB8AC3E}">
        <p14:creationId xmlns:p14="http://schemas.microsoft.com/office/powerpoint/2010/main" val="2366392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089390"/>
            <a:ext cx="9144000" cy="3339376"/>
          </a:xfrm>
          <a:prstGeom prst="rect">
            <a:avLst/>
          </a:prstGeom>
          <a:solidFill>
            <a:schemeClr val="accent1">
              <a:lumMod val="75000"/>
              <a:alpha val="50196"/>
            </a:schemeClr>
          </a:solidFill>
        </p:spPr>
        <p:txBody>
          <a:bodyPr wrap="square">
            <a:spAutoFit/>
          </a:bodyPr>
          <a:lstStyle/>
          <a:p>
            <a:pPr algn="ctr"/>
            <a:r>
              <a:rPr lang="en-US" sz="4000" b="1" dirty="0">
                <a:solidFill>
                  <a:schemeClr val="bg1"/>
                </a:solidFill>
              </a:rPr>
              <a:t>Programs and Services</a:t>
            </a:r>
          </a:p>
          <a:p>
            <a:pPr algn="ctr"/>
            <a:endParaRPr lang="en-US" sz="1100" b="1" dirty="0">
              <a:solidFill>
                <a:schemeClr val="bg1"/>
              </a:solidFill>
              <a:cs typeface="Myriad Pro"/>
            </a:endParaRPr>
          </a:p>
          <a:p>
            <a:r>
              <a:rPr lang="en-US" sz="3200" b="1" dirty="0">
                <a:solidFill>
                  <a:schemeClr val="bg1"/>
                </a:solidFill>
                <a:cs typeface="Myriad Pro"/>
              </a:rPr>
              <a:t>1. Adult Protective Services </a:t>
            </a:r>
            <a:r>
              <a:rPr lang="en-US" sz="2400" b="1" dirty="0">
                <a:solidFill>
                  <a:schemeClr val="bg1"/>
                </a:solidFill>
                <a:cs typeface="Myriad Pro"/>
              </a:rPr>
              <a:t>(APS)</a:t>
            </a:r>
          </a:p>
          <a:p>
            <a:r>
              <a:rPr lang="en-US" sz="3200" b="1" dirty="0">
                <a:solidFill>
                  <a:schemeClr val="bg1"/>
                </a:solidFill>
                <a:cs typeface="Myriad Pro"/>
              </a:rPr>
              <a:t>2. Centralized Intake </a:t>
            </a:r>
            <a:r>
              <a:rPr lang="en-US" sz="2400" b="1" dirty="0">
                <a:solidFill>
                  <a:schemeClr val="bg1"/>
                </a:solidFill>
                <a:cs typeface="Myriad Pro"/>
              </a:rPr>
              <a:t>(One Call Does it All – 216-420-6700)</a:t>
            </a:r>
            <a:endParaRPr lang="en-US" sz="2400" b="1" dirty="0">
              <a:solidFill>
                <a:schemeClr val="bg1"/>
              </a:solidFill>
            </a:endParaRPr>
          </a:p>
          <a:p>
            <a:r>
              <a:rPr lang="en-US" sz="3200" b="1" dirty="0">
                <a:solidFill>
                  <a:schemeClr val="bg1"/>
                </a:solidFill>
              </a:rPr>
              <a:t>3. Senior Center Funding</a:t>
            </a:r>
          </a:p>
          <a:p>
            <a:r>
              <a:rPr lang="en-US" sz="3200" b="1" dirty="0">
                <a:solidFill>
                  <a:schemeClr val="bg1"/>
                </a:solidFill>
              </a:rPr>
              <a:t>4. Options for Independent Living</a:t>
            </a:r>
          </a:p>
          <a:p>
            <a:r>
              <a:rPr lang="en-US" sz="3200" b="1" dirty="0">
                <a:solidFill>
                  <a:schemeClr val="bg1"/>
                </a:solidFill>
              </a:rPr>
              <a:t>5. Home Support Services</a:t>
            </a:r>
          </a:p>
        </p:txBody>
      </p:sp>
      <p:sp>
        <p:nvSpPr>
          <p:cNvPr id="5" name="object 6"/>
          <p:cNvSpPr txBox="1"/>
          <p:nvPr/>
        </p:nvSpPr>
        <p:spPr>
          <a:xfrm>
            <a:off x="267952" y="6273760"/>
            <a:ext cx="8087771" cy="430887"/>
          </a:xfrm>
          <a:prstGeom prst="rect">
            <a:avLst/>
          </a:prstGeom>
        </p:spPr>
        <p:txBody>
          <a:bodyPr vert="horz" wrap="square" lIns="0" tIns="0" rIns="0" bIns="0" rtlCol="0">
            <a:spAutoFit/>
          </a:bodyPr>
          <a:lstStyle/>
          <a:p>
            <a:pPr marL="11206"/>
            <a:r>
              <a:rPr lang="en-US" sz="2800" spc="-4" dirty="0">
                <a:solidFill>
                  <a:srgbClr val="FFFFFF"/>
                </a:solidFill>
                <a:latin typeface="Futura Lt BT"/>
                <a:cs typeface="Futura Lt BT"/>
              </a:rPr>
              <a:t>DIVISION OF SENIOR AND ADULT SERVICES</a:t>
            </a:r>
            <a:endParaRPr sz="2800" dirty="0">
              <a:solidFill>
                <a:prstClr val="black"/>
              </a:solidFill>
              <a:latin typeface="Futura Lt BT"/>
              <a:cs typeface="Futura Lt BT"/>
            </a:endParaRPr>
          </a:p>
        </p:txBody>
      </p:sp>
      <p:sp>
        <p:nvSpPr>
          <p:cNvPr id="7" name="Rectangle 6"/>
          <p:cNvSpPr/>
          <p:nvPr/>
        </p:nvSpPr>
        <p:spPr>
          <a:xfrm>
            <a:off x="2011680" y="237101"/>
            <a:ext cx="6893590" cy="1200329"/>
          </a:xfrm>
          <a:prstGeom prst="rect">
            <a:avLst/>
          </a:prstGeom>
        </p:spPr>
        <p:txBody>
          <a:bodyPr wrap="square">
            <a:spAutoFit/>
          </a:bodyPr>
          <a:lstStyle/>
          <a:p>
            <a:pPr algn="r"/>
            <a:r>
              <a:rPr lang="en-US" sz="3600" b="1" dirty="0">
                <a:solidFill>
                  <a:srgbClr val="1C3F93"/>
                </a:solidFill>
              </a:rPr>
              <a:t>SERVICES AND SOLUTIONS FOR BETTER LIVING</a:t>
            </a:r>
          </a:p>
        </p:txBody>
      </p:sp>
    </p:spTree>
    <p:extLst>
      <p:ext uri="{BB962C8B-B14F-4D97-AF65-F5344CB8AC3E}">
        <p14:creationId xmlns:p14="http://schemas.microsoft.com/office/powerpoint/2010/main" val="2247920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 xmlns:a16="http://schemas.microsoft.com/office/drawing/2014/main" id="{E9F41277-FB10-43B7-ABCB-4982A8CD8C3B}"/>
              </a:ext>
            </a:extLst>
          </p:cNvPr>
          <p:cNvSpPr txBox="1"/>
          <p:nvPr/>
        </p:nvSpPr>
        <p:spPr>
          <a:xfrm>
            <a:off x="235130" y="1672046"/>
            <a:ext cx="8908869" cy="4062651"/>
          </a:xfrm>
          <a:prstGeom prst="rect">
            <a:avLst/>
          </a:prstGeom>
        </p:spPr>
        <p:txBody>
          <a:bodyPr vert="horz" wrap="square" lIns="0" tIns="0" rIns="0" bIns="0" rtlCol="0">
            <a:spAutoFit/>
          </a:bodyPr>
          <a:lstStyle/>
          <a:p>
            <a:pPr marL="241300" indent="-228600">
              <a:lnSpc>
                <a:spcPct val="100000"/>
              </a:lnSpc>
              <a:buChar char="•"/>
              <a:tabLst>
                <a:tab pos="240665" algn="l"/>
                <a:tab pos="241300" algn="l"/>
              </a:tabLst>
            </a:pPr>
            <a:r>
              <a:rPr lang="en-US" sz="2400" b="1" dirty="0">
                <a:solidFill>
                  <a:schemeClr val="accent1">
                    <a:lumMod val="75000"/>
                  </a:schemeClr>
                </a:solidFill>
                <a:latin typeface="Futura Lt BT"/>
                <a:cs typeface="Myriad Pro"/>
              </a:rPr>
              <a:t>1 in 10</a:t>
            </a:r>
            <a:endParaRPr sz="2400" b="1" dirty="0">
              <a:solidFill>
                <a:schemeClr val="accent1">
                  <a:lumMod val="75000"/>
                </a:schemeClr>
              </a:solidFill>
              <a:latin typeface="Futura Lt BT"/>
              <a:cs typeface="Myriad Pro"/>
            </a:endParaRPr>
          </a:p>
          <a:p>
            <a:pPr marL="241300" marR="5080">
              <a:lnSpc>
                <a:spcPct val="100000"/>
              </a:lnSpc>
            </a:pPr>
            <a:r>
              <a:rPr lang="en-US" sz="2400" dirty="0">
                <a:solidFill>
                  <a:srgbClr val="545656"/>
                </a:solidFill>
                <a:latin typeface="Futura Lt BT"/>
                <a:cs typeface="Myriad Pro"/>
              </a:rPr>
              <a:t>About 1 in 10 Americans age 60+ have experienced abuse</a:t>
            </a:r>
          </a:p>
          <a:p>
            <a:pPr marL="241300" marR="5080">
              <a:lnSpc>
                <a:spcPct val="100000"/>
              </a:lnSpc>
            </a:pPr>
            <a:endParaRPr sz="2400" dirty="0">
              <a:latin typeface="Futura Lt BT"/>
              <a:cs typeface="Times New Roman"/>
            </a:endParaRPr>
          </a:p>
          <a:p>
            <a:pPr marL="241300" indent="-228600">
              <a:buFontTx/>
              <a:buChar char="•"/>
              <a:tabLst>
                <a:tab pos="240665" algn="l"/>
                <a:tab pos="241300" algn="l"/>
              </a:tabLst>
            </a:pPr>
            <a:r>
              <a:rPr lang="en-US" sz="2400" b="1" dirty="0">
                <a:solidFill>
                  <a:schemeClr val="accent1">
                    <a:lumMod val="75000"/>
                  </a:schemeClr>
                </a:solidFill>
                <a:latin typeface="Futura Lt BT"/>
                <a:cs typeface="Myriad Pro"/>
              </a:rPr>
              <a:t>1 in 14</a:t>
            </a:r>
          </a:p>
          <a:p>
            <a:pPr marL="241300" marR="5080">
              <a:lnSpc>
                <a:spcPct val="100000"/>
              </a:lnSpc>
            </a:pPr>
            <a:r>
              <a:rPr lang="en-US" sz="2400" dirty="0">
                <a:solidFill>
                  <a:srgbClr val="545656"/>
                </a:solidFill>
                <a:latin typeface="Futura Lt BT"/>
                <a:cs typeface="Myriad Pro"/>
              </a:rPr>
              <a:t>Only 1 in14 cases of elder abuse ever comes to the attention of authorities</a:t>
            </a:r>
          </a:p>
          <a:p>
            <a:pPr marL="241300" marR="5080">
              <a:lnSpc>
                <a:spcPct val="100000"/>
              </a:lnSpc>
            </a:pPr>
            <a:endParaRPr sz="2400" dirty="0">
              <a:latin typeface="Futura Lt BT"/>
              <a:cs typeface="Times New Roman"/>
            </a:endParaRPr>
          </a:p>
          <a:p>
            <a:pPr marL="241300" indent="-228600">
              <a:lnSpc>
                <a:spcPct val="100000"/>
              </a:lnSpc>
              <a:buChar char="•"/>
              <a:tabLst>
                <a:tab pos="240665" algn="l"/>
                <a:tab pos="241300" algn="l"/>
              </a:tabLst>
            </a:pPr>
            <a:r>
              <a:rPr lang="en-US" sz="2400" b="1" dirty="0">
                <a:solidFill>
                  <a:schemeClr val="accent1">
                    <a:lumMod val="75000"/>
                  </a:schemeClr>
                </a:solidFill>
                <a:latin typeface="Futura Lt BT"/>
                <a:cs typeface="Myriad Pro"/>
              </a:rPr>
              <a:t>$2.9 Billion</a:t>
            </a:r>
            <a:endParaRPr sz="2400" b="1" dirty="0">
              <a:solidFill>
                <a:schemeClr val="accent1">
                  <a:lumMod val="75000"/>
                </a:schemeClr>
              </a:solidFill>
              <a:latin typeface="Futura Lt BT"/>
              <a:cs typeface="Myriad Pro"/>
            </a:endParaRPr>
          </a:p>
          <a:p>
            <a:pPr marL="241300" marR="5080">
              <a:lnSpc>
                <a:spcPct val="100000"/>
              </a:lnSpc>
            </a:pPr>
            <a:r>
              <a:rPr lang="en-US" sz="2400" dirty="0">
                <a:solidFill>
                  <a:srgbClr val="545656"/>
                </a:solidFill>
                <a:latin typeface="Futura Lt BT"/>
                <a:cs typeface="Myriad Pro"/>
              </a:rPr>
              <a:t>Most recent study estimates elder abuse costs victims $2.9 billion in losses</a:t>
            </a:r>
            <a:endParaRPr sz="2400" dirty="0">
              <a:latin typeface="Futura Lt BT"/>
              <a:cs typeface="Myriad Pro"/>
            </a:endParaRPr>
          </a:p>
        </p:txBody>
      </p:sp>
      <p:sp>
        <p:nvSpPr>
          <p:cNvPr id="3" name="TextBox 2">
            <a:extLst>
              <a:ext uri="{FF2B5EF4-FFF2-40B4-BE49-F238E27FC236}">
                <a16:creationId xmlns="" xmlns:a16="http://schemas.microsoft.com/office/drawing/2014/main" id="{F18F3F94-65DB-48CE-8622-5B7AB8EAE3B0}"/>
              </a:ext>
            </a:extLst>
          </p:cNvPr>
          <p:cNvSpPr txBox="1"/>
          <p:nvPr/>
        </p:nvSpPr>
        <p:spPr>
          <a:xfrm>
            <a:off x="801286" y="5658522"/>
            <a:ext cx="6449368" cy="246221"/>
          </a:xfrm>
          <a:prstGeom prst="rect">
            <a:avLst/>
          </a:prstGeom>
          <a:noFill/>
        </p:spPr>
        <p:txBody>
          <a:bodyPr wrap="square" rtlCol="0">
            <a:spAutoFit/>
          </a:bodyPr>
          <a:lstStyle/>
          <a:p>
            <a:r>
              <a:rPr lang="en-US" sz="1000" dirty="0">
                <a:solidFill>
                  <a:srgbClr val="545656"/>
                </a:solidFill>
                <a:latin typeface="Myriad Pro"/>
                <a:cs typeface="Myriad Pro"/>
              </a:rPr>
              <a:t>Source:  National Center for Elder Abuse Fact Sheet 2019</a:t>
            </a:r>
            <a:endParaRPr lang="en-US" sz="1000" dirty="0"/>
          </a:p>
        </p:txBody>
      </p:sp>
      <p:sp>
        <p:nvSpPr>
          <p:cNvPr id="4" name="TextBox 3">
            <a:extLst>
              <a:ext uri="{FF2B5EF4-FFF2-40B4-BE49-F238E27FC236}">
                <a16:creationId xmlns="" xmlns:a16="http://schemas.microsoft.com/office/drawing/2014/main" id="{FB6D8D2D-5DDA-4672-AEA3-4AFDBD7649DF}"/>
              </a:ext>
            </a:extLst>
          </p:cNvPr>
          <p:cNvSpPr txBox="1"/>
          <p:nvPr/>
        </p:nvSpPr>
        <p:spPr>
          <a:xfrm>
            <a:off x="2246811" y="470203"/>
            <a:ext cx="7015523" cy="646331"/>
          </a:xfrm>
          <a:prstGeom prst="rect">
            <a:avLst/>
          </a:prstGeom>
          <a:noFill/>
        </p:spPr>
        <p:txBody>
          <a:bodyPr wrap="square" rtlCol="0">
            <a:spAutoFit/>
          </a:bodyPr>
          <a:lstStyle/>
          <a:p>
            <a:pPr algn="ctr"/>
            <a:r>
              <a:rPr lang="en-US" sz="3600" b="1" dirty="0">
                <a:solidFill>
                  <a:schemeClr val="accent1">
                    <a:lumMod val="75000"/>
                  </a:schemeClr>
                </a:solidFill>
                <a:latin typeface="Futura Lt BT"/>
              </a:rPr>
              <a:t>National Data On Elder Abuse</a:t>
            </a:r>
          </a:p>
        </p:txBody>
      </p:sp>
      <p:sp>
        <p:nvSpPr>
          <p:cNvPr id="5" name="object 6">
            <a:extLst>
              <a:ext uri="{FF2B5EF4-FFF2-40B4-BE49-F238E27FC236}">
                <a16:creationId xmlns="" xmlns:a16="http://schemas.microsoft.com/office/drawing/2014/main" id="{CA213AC1-9D3D-4703-B437-2ED5F64A7F39}"/>
              </a:ext>
            </a:extLst>
          </p:cNvPr>
          <p:cNvSpPr txBox="1"/>
          <p:nvPr/>
        </p:nvSpPr>
        <p:spPr>
          <a:xfrm>
            <a:off x="267952" y="6273760"/>
            <a:ext cx="8087771" cy="430887"/>
          </a:xfrm>
          <a:prstGeom prst="rect">
            <a:avLst/>
          </a:prstGeom>
        </p:spPr>
        <p:txBody>
          <a:bodyPr vert="horz" wrap="square" lIns="0" tIns="0" rIns="0" bIns="0" rtlCol="0">
            <a:spAutoFit/>
          </a:bodyPr>
          <a:lstStyle/>
          <a:p>
            <a:pPr marL="11206"/>
            <a:r>
              <a:rPr lang="en-US" sz="2800" spc="-4" dirty="0">
                <a:solidFill>
                  <a:srgbClr val="FFFFFF"/>
                </a:solidFill>
                <a:latin typeface="Futura Lt BT"/>
                <a:cs typeface="Futura Lt BT"/>
              </a:rPr>
              <a:t>DIVISION OF SENIOR AND ADULT SERVICES</a:t>
            </a:r>
            <a:endParaRPr sz="2800" dirty="0">
              <a:solidFill>
                <a:prstClr val="black"/>
              </a:solidFill>
              <a:latin typeface="Futura Lt BT"/>
              <a:cs typeface="Futura Lt BT"/>
            </a:endParaRPr>
          </a:p>
        </p:txBody>
      </p:sp>
    </p:spTree>
    <p:extLst>
      <p:ext uri="{BB962C8B-B14F-4D97-AF65-F5344CB8AC3E}">
        <p14:creationId xmlns:p14="http://schemas.microsoft.com/office/powerpoint/2010/main" val="3345546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6"/>
          <p:cNvSpPr txBox="1"/>
          <p:nvPr/>
        </p:nvSpPr>
        <p:spPr>
          <a:xfrm>
            <a:off x="267952" y="6273760"/>
            <a:ext cx="8087771" cy="430887"/>
          </a:xfrm>
          <a:prstGeom prst="rect">
            <a:avLst/>
          </a:prstGeom>
        </p:spPr>
        <p:txBody>
          <a:bodyPr vert="horz" wrap="square" lIns="0" tIns="0" rIns="0" bIns="0" rtlCol="0">
            <a:spAutoFit/>
          </a:bodyPr>
          <a:lstStyle/>
          <a:p>
            <a:pPr marL="11206"/>
            <a:r>
              <a:rPr lang="en-US" sz="2800" spc="-4" dirty="0">
                <a:solidFill>
                  <a:srgbClr val="FFFFFF"/>
                </a:solidFill>
                <a:latin typeface="Futura Lt BT"/>
                <a:cs typeface="Futura Lt BT"/>
              </a:rPr>
              <a:t>DIVISION OF SENIOR AND ADULT SERVICES</a:t>
            </a:r>
            <a:endParaRPr sz="2800" dirty="0">
              <a:solidFill>
                <a:prstClr val="black"/>
              </a:solidFill>
              <a:latin typeface="Futura Lt BT"/>
              <a:cs typeface="Futura Lt BT"/>
            </a:endParaRPr>
          </a:p>
        </p:txBody>
      </p:sp>
      <p:sp>
        <p:nvSpPr>
          <p:cNvPr id="7" name="Rectangle 6"/>
          <p:cNvSpPr/>
          <p:nvPr/>
        </p:nvSpPr>
        <p:spPr>
          <a:xfrm>
            <a:off x="0" y="1689464"/>
            <a:ext cx="9144000" cy="4093428"/>
          </a:xfrm>
          <a:prstGeom prst="rect">
            <a:avLst/>
          </a:prstGeom>
          <a:solidFill>
            <a:schemeClr val="accent1">
              <a:lumMod val="75000"/>
              <a:alpha val="50196"/>
            </a:schemeClr>
          </a:solidFill>
        </p:spPr>
        <p:txBody>
          <a:bodyPr wrap="square">
            <a:spAutoFit/>
          </a:bodyPr>
          <a:lstStyle/>
          <a:p>
            <a:pPr marL="457200" indent="-457200">
              <a:buFont typeface="Arial" panose="020B0604020202020204" pitchFamily="34" charset="0"/>
              <a:buChar char="•"/>
            </a:pPr>
            <a:r>
              <a:rPr lang="en-US" sz="3200" b="1" dirty="0">
                <a:solidFill>
                  <a:schemeClr val="bg1"/>
                </a:solidFill>
                <a:cs typeface="Myriad Pro"/>
              </a:rPr>
              <a:t>DSAS mandated to investigate allegations of abuse, neglect, self neglect, and/or financial exploitation of adults 60+ in Cuyahoga County </a:t>
            </a:r>
          </a:p>
          <a:p>
            <a:pPr marL="457200" indent="-457200">
              <a:buFont typeface="Arial" panose="020B0604020202020204" pitchFamily="34" charset="0"/>
              <a:buChar char="•"/>
            </a:pPr>
            <a:endParaRPr lang="en-US" b="1" dirty="0">
              <a:solidFill>
                <a:schemeClr val="bg1"/>
              </a:solidFill>
              <a:cs typeface="Myriad Pro"/>
            </a:endParaRPr>
          </a:p>
          <a:p>
            <a:pPr marL="457200" indent="-457200">
              <a:buFont typeface="Arial" panose="020B0604020202020204" pitchFamily="34" charset="0"/>
              <a:buChar char="•"/>
            </a:pPr>
            <a:r>
              <a:rPr lang="en-US" sz="3200" b="1" dirty="0">
                <a:solidFill>
                  <a:schemeClr val="bg1"/>
                </a:solidFill>
                <a:cs typeface="Myriad Pro"/>
              </a:rPr>
              <a:t>Allegations of abuse concerning adults 18+ are investigated on a voluntary basis</a:t>
            </a:r>
          </a:p>
          <a:p>
            <a:pPr marL="457200" indent="-457200">
              <a:buFont typeface="Arial" panose="020B0604020202020204" pitchFamily="34" charset="0"/>
              <a:buChar char="•"/>
            </a:pPr>
            <a:endParaRPr lang="en-US" b="1" dirty="0">
              <a:solidFill>
                <a:schemeClr val="bg1"/>
              </a:solidFill>
              <a:cs typeface="Myriad Pro"/>
            </a:endParaRPr>
          </a:p>
          <a:p>
            <a:pPr marL="457200" indent="-457200">
              <a:buFont typeface="Arial" panose="020B0604020202020204" pitchFamily="34" charset="0"/>
              <a:buChar char="•"/>
            </a:pPr>
            <a:r>
              <a:rPr lang="en-US" sz="3200" b="1" dirty="0">
                <a:solidFill>
                  <a:schemeClr val="bg1"/>
                </a:solidFill>
              </a:rPr>
              <a:t>All calls are confidential.  Referrals are made by calling Centralized Intake (216) 420 -6700.</a:t>
            </a:r>
          </a:p>
        </p:txBody>
      </p:sp>
      <p:sp>
        <p:nvSpPr>
          <p:cNvPr id="8" name="Rectangle 7"/>
          <p:cNvSpPr/>
          <p:nvPr/>
        </p:nvSpPr>
        <p:spPr>
          <a:xfrm>
            <a:off x="2011680" y="442053"/>
            <a:ext cx="6893590" cy="646331"/>
          </a:xfrm>
          <a:prstGeom prst="rect">
            <a:avLst/>
          </a:prstGeom>
        </p:spPr>
        <p:txBody>
          <a:bodyPr wrap="square">
            <a:spAutoFit/>
          </a:bodyPr>
          <a:lstStyle/>
          <a:p>
            <a:pPr algn="r"/>
            <a:r>
              <a:rPr lang="en-US" sz="3600" b="1" dirty="0">
                <a:solidFill>
                  <a:srgbClr val="1C3F93"/>
                </a:solidFill>
              </a:rPr>
              <a:t>ADULT PROTECTIVE SERVICES (APS)</a:t>
            </a:r>
          </a:p>
        </p:txBody>
      </p:sp>
    </p:spTree>
    <p:extLst>
      <p:ext uri="{BB962C8B-B14F-4D97-AF65-F5344CB8AC3E}">
        <p14:creationId xmlns:p14="http://schemas.microsoft.com/office/powerpoint/2010/main" val="3593614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53962"/>
            <a:ext cx="9144000" cy="3908762"/>
          </a:xfrm>
          <a:prstGeom prst="rect">
            <a:avLst/>
          </a:prstGeom>
          <a:solidFill>
            <a:schemeClr val="accent1">
              <a:alpha val="50196"/>
            </a:schemeClr>
          </a:solidFill>
        </p:spPr>
        <p:txBody>
          <a:bodyPr wrap="square">
            <a:spAutoFit/>
          </a:bodyPr>
          <a:lstStyle/>
          <a:p>
            <a:pPr algn="ctr"/>
            <a:r>
              <a:rPr lang="en-US" sz="2800" b="1" dirty="0">
                <a:solidFill>
                  <a:schemeClr val="bg1"/>
                </a:solidFill>
                <a:cs typeface="Myriad Pro"/>
              </a:rPr>
              <a:t>		</a:t>
            </a:r>
          </a:p>
          <a:p>
            <a:pPr algn="ctr"/>
            <a:r>
              <a:rPr lang="en-US" sz="3200" b="1" dirty="0">
                <a:solidFill>
                  <a:schemeClr val="bg1"/>
                </a:solidFill>
                <a:cs typeface="Myriad Pro"/>
              </a:rPr>
              <a:t>		</a:t>
            </a:r>
          </a:p>
          <a:p>
            <a:pPr algn="ctr"/>
            <a:r>
              <a:rPr lang="en-US" sz="3200" b="1" dirty="0">
                <a:solidFill>
                  <a:schemeClr val="bg1"/>
                </a:solidFill>
                <a:cs typeface="Myriad Pro"/>
              </a:rPr>
              <a:t>		</a:t>
            </a:r>
          </a:p>
          <a:p>
            <a:pPr algn="ctr"/>
            <a:r>
              <a:rPr lang="en-US" sz="3200" b="1" dirty="0">
                <a:solidFill>
                  <a:schemeClr val="bg1"/>
                </a:solidFill>
                <a:cs typeface="Myriad Pro"/>
              </a:rPr>
              <a:t>		</a:t>
            </a:r>
          </a:p>
          <a:p>
            <a:pPr algn="ctr"/>
            <a:r>
              <a:rPr lang="en-US" sz="3200" b="1" dirty="0">
                <a:solidFill>
                  <a:schemeClr val="bg1"/>
                </a:solidFill>
                <a:cs typeface="Myriad Pro"/>
              </a:rPr>
              <a:t>		</a:t>
            </a:r>
          </a:p>
          <a:p>
            <a:pPr algn="ctr"/>
            <a:endParaRPr lang="en-US" sz="3200" b="1" dirty="0">
              <a:solidFill>
                <a:schemeClr val="bg1"/>
              </a:solidFill>
              <a:cs typeface="Myriad Pro"/>
            </a:endParaRPr>
          </a:p>
          <a:p>
            <a:pPr algn="ctr"/>
            <a:endParaRPr lang="en-US" sz="2000" b="1" dirty="0">
              <a:solidFill>
                <a:schemeClr val="bg1"/>
              </a:solidFill>
              <a:cs typeface="Myriad Pro"/>
            </a:endParaRPr>
          </a:p>
          <a:p>
            <a:pPr algn="ctr"/>
            <a:r>
              <a:rPr lang="en-US" sz="2000" b="1" dirty="0">
                <a:solidFill>
                  <a:schemeClr val="bg1"/>
                </a:solidFill>
                <a:cs typeface="Myriad Pro"/>
              </a:rPr>
              <a:t>Federal Poverty Guidelines | Families USA</a:t>
            </a:r>
          </a:p>
          <a:p>
            <a:pPr algn="ctr"/>
            <a:r>
              <a:rPr lang="en-US" sz="2000" b="1" dirty="0">
                <a:solidFill>
                  <a:schemeClr val="bg1"/>
                </a:solidFill>
                <a:cs typeface="Myriad Pro"/>
              </a:rPr>
              <a:t>https://familiesusa.org/product/federal-poverty-guidelines</a:t>
            </a:r>
          </a:p>
        </p:txBody>
      </p:sp>
      <p:sp>
        <p:nvSpPr>
          <p:cNvPr id="5" name="object 6"/>
          <p:cNvSpPr txBox="1"/>
          <p:nvPr/>
        </p:nvSpPr>
        <p:spPr>
          <a:xfrm>
            <a:off x="267952" y="6273760"/>
            <a:ext cx="8087771" cy="430887"/>
          </a:xfrm>
          <a:prstGeom prst="rect">
            <a:avLst/>
          </a:prstGeom>
        </p:spPr>
        <p:txBody>
          <a:bodyPr vert="horz" wrap="square" lIns="0" tIns="0" rIns="0" bIns="0" rtlCol="0">
            <a:spAutoFit/>
          </a:bodyPr>
          <a:lstStyle/>
          <a:p>
            <a:pPr marL="11206"/>
            <a:r>
              <a:rPr lang="en-US" sz="2800" spc="-4" dirty="0">
                <a:solidFill>
                  <a:srgbClr val="FFFFFF"/>
                </a:solidFill>
                <a:latin typeface="Futura Lt BT"/>
                <a:cs typeface="Futura Lt BT"/>
              </a:rPr>
              <a:t>DIVISION OF SENIOR AND ADULT SERVICES</a:t>
            </a:r>
            <a:endParaRPr sz="2800" dirty="0">
              <a:solidFill>
                <a:prstClr val="black"/>
              </a:solidFill>
              <a:latin typeface="Futura Lt BT"/>
              <a:cs typeface="Futura Lt BT"/>
            </a:endParaRPr>
          </a:p>
        </p:txBody>
      </p:sp>
      <p:sp>
        <p:nvSpPr>
          <p:cNvPr id="2" name="Rectangle 1">
            <a:extLst>
              <a:ext uri="{FF2B5EF4-FFF2-40B4-BE49-F238E27FC236}">
                <a16:creationId xmlns="" xmlns:a16="http://schemas.microsoft.com/office/drawing/2014/main" id="{927CFCA6-071B-4DF4-96E6-854E66241760}"/>
              </a:ext>
            </a:extLst>
          </p:cNvPr>
          <p:cNvSpPr/>
          <p:nvPr/>
        </p:nvSpPr>
        <p:spPr>
          <a:xfrm>
            <a:off x="2793672" y="594127"/>
            <a:ext cx="6350328" cy="646331"/>
          </a:xfrm>
          <a:prstGeom prst="rect">
            <a:avLst/>
          </a:prstGeom>
        </p:spPr>
        <p:txBody>
          <a:bodyPr wrap="none">
            <a:spAutoFit/>
          </a:bodyPr>
          <a:lstStyle/>
          <a:p>
            <a:pPr algn="ctr"/>
            <a:r>
              <a:rPr lang="en-US" sz="3600" b="1" dirty="0">
                <a:solidFill>
                  <a:schemeClr val="accent1">
                    <a:lumMod val="75000"/>
                  </a:schemeClr>
                </a:solidFill>
                <a:cs typeface="Myriad Pro"/>
              </a:rPr>
              <a:t>2018 Federal Poverty Guidelines</a:t>
            </a:r>
          </a:p>
        </p:txBody>
      </p:sp>
      <p:graphicFrame>
        <p:nvGraphicFramePr>
          <p:cNvPr id="3" name="Table 2">
            <a:extLst>
              <a:ext uri="{FF2B5EF4-FFF2-40B4-BE49-F238E27FC236}">
                <a16:creationId xmlns="" xmlns:a16="http://schemas.microsoft.com/office/drawing/2014/main" id="{D03EFEA1-F128-4ACD-B00E-6D6F60B0715D}"/>
              </a:ext>
            </a:extLst>
          </p:cNvPr>
          <p:cNvGraphicFramePr>
            <a:graphicFrameLocks noGrp="1"/>
          </p:cNvGraphicFramePr>
          <p:nvPr>
            <p:extLst>
              <p:ext uri="{D42A27DB-BD31-4B8C-83A1-F6EECF244321}">
                <p14:modId xmlns:p14="http://schemas.microsoft.com/office/powerpoint/2010/main" val="1503401158"/>
              </p:ext>
            </p:extLst>
          </p:nvPr>
        </p:nvGraphicFramePr>
        <p:xfrm>
          <a:off x="1524000" y="1980696"/>
          <a:ext cx="6096000" cy="2504216"/>
        </p:xfrm>
        <a:graphic>
          <a:graphicData uri="http://schemas.openxmlformats.org/drawingml/2006/table">
            <a:tbl>
              <a:tblPr firstRow="1" bandRow="1">
                <a:tableStyleId>{5C22544A-7EE6-4342-B048-85BDC9FD1C3A}</a:tableStyleId>
              </a:tblPr>
              <a:tblGrid>
                <a:gridCol w="2032000">
                  <a:extLst>
                    <a:ext uri="{9D8B030D-6E8A-4147-A177-3AD203B41FA5}">
                      <a16:colId xmlns="" xmlns:a16="http://schemas.microsoft.com/office/drawing/2014/main" val="3742373497"/>
                    </a:ext>
                  </a:extLst>
                </a:gridCol>
                <a:gridCol w="2032000">
                  <a:extLst>
                    <a:ext uri="{9D8B030D-6E8A-4147-A177-3AD203B41FA5}">
                      <a16:colId xmlns="" xmlns:a16="http://schemas.microsoft.com/office/drawing/2014/main" val="2560019942"/>
                    </a:ext>
                  </a:extLst>
                </a:gridCol>
                <a:gridCol w="2032000">
                  <a:extLst>
                    <a:ext uri="{9D8B030D-6E8A-4147-A177-3AD203B41FA5}">
                      <a16:colId xmlns="" xmlns:a16="http://schemas.microsoft.com/office/drawing/2014/main" val="3833045192"/>
                    </a:ext>
                  </a:extLst>
                </a:gridCol>
              </a:tblGrid>
              <a:tr h="754860">
                <a:tc>
                  <a:txBody>
                    <a:bodyPr/>
                    <a:lstStyle/>
                    <a:p>
                      <a:r>
                        <a:rPr lang="en-US" sz="1800" b="1" dirty="0">
                          <a:solidFill>
                            <a:schemeClr val="bg1"/>
                          </a:solidFill>
                          <a:cs typeface="Myriad Pro"/>
                        </a:rPr>
                        <a:t>Household/ Family Size</a:t>
                      </a:r>
                      <a:endParaRPr lang="en-US" dirty="0"/>
                    </a:p>
                  </a:txBody>
                  <a:tcPr>
                    <a:solidFill>
                      <a:schemeClr val="accent1">
                        <a:lumMod val="75000"/>
                      </a:schemeClr>
                    </a:solidFill>
                  </a:tcPr>
                </a:tc>
                <a:tc>
                  <a:txBody>
                    <a:bodyPr/>
                    <a:lstStyle/>
                    <a:p>
                      <a:r>
                        <a:rPr lang="en-US" sz="1800" b="1" dirty="0">
                          <a:solidFill>
                            <a:schemeClr val="bg1"/>
                          </a:solidFill>
                          <a:cs typeface="Myriad Pro"/>
                        </a:rPr>
                        <a:t>100%</a:t>
                      </a:r>
                      <a:endParaRPr lang="en-US" dirty="0"/>
                    </a:p>
                  </a:txBody>
                  <a:tcPr>
                    <a:solidFill>
                      <a:schemeClr val="accent1">
                        <a:lumMod val="75000"/>
                      </a:schemeClr>
                    </a:solidFill>
                  </a:tcPr>
                </a:tc>
                <a:tc>
                  <a:txBody>
                    <a:bodyPr/>
                    <a:lstStyle/>
                    <a:p>
                      <a:r>
                        <a:rPr lang="en-US" sz="1800" b="1" dirty="0">
                          <a:solidFill>
                            <a:schemeClr val="bg1"/>
                          </a:solidFill>
                          <a:cs typeface="Myriad Pro"/>
                        </a:rPr>
                        <a:t>300%</a:t>
                      </a:r>
                      <a:endParaRPr lang="en-US" dirty="0"/>
                    </a:p>
                  </a:txBody>
                  <a:tcPr>
                    <a:solidFill>
                      <a:schemeClr val="accent1">
                        <a:lumMod val="75000"/>
                      </a:schemeClr>
                    </a:solidFill>
                  </a:tcPr>
                </a:tc>
                <a:extLst>
                  <a:ext uri="{0D108BD9-81ED-4DB2-BD59-A6C34878D82A}">
                    <a16:rowId xmlns="" xmlns:a16="http://schemas.microsoft.com/office/drawing/2014/main" val="1102374644"/>
                  </a:ext>
                </a:extLst>
              </a:tr>
              <a:tr h="437339">
                <a:tc>
                  <a:txBody>
                    <a:bodyPr/>
                    <a:lstStyle/>
                    <a:p>
                      <a:r>
                        <a:rPr lang="en-US" sz="1800" b="1" dirty="0">
                          <a:solidFill>
                            <a:schemeClr val="bg1"/>
                          </a:solidFill>
                          <a:cs typeface="Myriad Pro"/>
                        </a:rPr>
                        <a:t>1</a:t>
                      </a:r>
                      <a:endParaRPr lang="en-US" dirty="0"/>
                    </a:p>
                  </a:txBody>
                  <a:tcPr>
                    <a:solidFill>
                      <a:schemeClr val="accent1">
                        <a:lumMod val="75000"/>
                      </a:schemeClr>
                    </a:solidFill>
                  </a:tcPr>
                </a:tc>
                <a:tc>
                  <a:txBody>
                    <a:bodyPr/>
                    <a:lstStyle/>
                    <a:p>
                      <a:r>
                        <a:rPr lang="en-US" sz="1800" b="1" dirty="0">
                          <a:solidFill>
                            <a:schemeClr val="bg1"/>
                          </a:solidFill>
                          <a:cs typeface="Myriad Pro"/>
                        </a:rPr>
                        <a:t>$12,140</a:t>
                      </a:r>
                      <a:endParaRPr lang="en-US" dirty="0"/>
                    </a:p>
                  </a:txBody>
                  <a:tcPr>
                    <a:solidFill>
                      <a:schemeClr val="accent1">
                        <a:lumMod val="75000"/>
                      </a:schemeClr>
                    </a:solidFill>
                  </a:tcPr>
                </a:tc>
                <a:tc>
                  <a:txBody>
                    <a:bodyPr/>
                    <a:lstStyle/>
                    <a:p>
                      <a:r>
                        <a:rPr lang="en-US" sz="1800" b="1" dirty="0">
                          <a:solidFill>
                            <a:schemeClr val="bg1"/>
                          </a:solidFill>
                          <a:cs typeface="Myriad Pro"/>
                        </a:rPr>
                        <a:t>$36,420</a:t>
                      </a:r>
                      <a:endParaRPr lang="en-US" dirty="0"/>
                    </a:p>
                  </a:txBody>
                  <a:tcPr>
                    <a:solidFill>
                      <a:schemeClr val="accent1">
                        <a:lumMod val="75000"/>
                      </a:schemeClr>
                    </a:solidFill>
                  </a:tcPr>
                </a:tc>
                <a:extLst>
                  <a:ext uri="{0D108BD9-81ED-4DB2-BD59-A6C34878D82A}">
                    <a16:rowId xmlns="" xmlns:a16="http://schemas.microsoft.com/office/drawing/2014/main" val="3953766909"/>
                  </a:ext>
                </a:extLst>
              </a:tr>
              <a:tr h="437339">
                <a:tc>
                  <a:txBody>
                    <a:bodyPr/>
                    <a:lstStyle/>
                    <a:p>
                      <a:r>
                        <a:rPr lang="en-US" sz="1800" b="1" dirty="0">
                          <a:solidFill>
                            <a:schemeClr val="bg1"/>
                          </a:solidFill>
                          <a:cs typeface="Myriad Pro"/>
                        </a:rPr>
                        <a:t>2</a:t>
                      </a:r>
                      <a:endParaRPr lang="en-US" dirty="0"/>
                    </a:p>
                  </a:txBody>
                  <a:tcPr>
                    <a:solidFill>
                      <a:schemeClr val="accent1">
                        <a:lumMod val="75000"/>
                      </a:schemeClr>
                    </a:solidFill>
                  </a:tcPr>
                </a:tc>
                <a:tc>
                  <a:txBody>
                    <a:bodyPr/>
                    <a:lstStyle/>
                    <a:p>
                      <a:r>
                        <a:rPr lang="en-US" sz="1800" b="1" dirty="0">
                          <a:solidFill>
                            <a:schemeClr val="bg1"/>
                          </a:solidFill>
                          <a:cs typeface="Myriad Pro"/>
                        </a:rPr>
                        <a:t>$16,460</a:t>
                      </a:r>
                      <a:endParaRPr lang="en-US" dirty="0"/>
                    </a:p>
                  </a:txBody>
                  <a:tcPr>
                    <a:solidFill>
                      <a:schemeClr val="accent1">
                        <a:lumMod val="75000"/>
                      </a:schemeClr>
                    </a:solidFill>
                  </a:tcPr>
                </a:tc>
                <a:tc>
                  <a:txBody>
                    <a:bodyPr/>
                    <a:lstStyle/>
                    <a:p>
                      <a:r>
                        <a:rPr lang="en-US" sz="1800" b="1" dirty="0">
                          <a:solidFill>
                            <a:schemeClr val="bg1"/>
                          </a:solidFill>
                          <a:cs typeface="Myriad Pro"/>
                        </a:rPr>
                        <a:t>$49,380</a:t>
                      </a:r>
                      <a:endParaRPr lang="en-US" dirty="0"/>
                    </a:p>
                  </a:txBody>
                  <a:tcPr>
                    <a:solidFill>
                      <a:schemeClr val="accent1">
                        <a:lumMod val="75000"/>
                      </a:schemeClr>
                    </a:solidFill>
                  </a:tcPr>
                </a:tc>
                <a:extLst>
                  <a:ext uri="{0D108BD9-81ED-4DB2-BD59-A6C34878D82A}">
                    <a16:rowId xmlns="" xmlns:a16="http://schemas.microsoft.com/office/drawing/2014/main" val="3169609893"/>
                  </a:ext>
                </a:extLst>
              </a:tr>
              <a:tr h="437339">
                <a:tc>
                  <a:txBody>
                    <a:bodyPr/>
                    <a:lstStyle/>
                    <a:p>
                      <a:r>
                        <a:rPr lang="en-US" sz="1800" b="1" dirty="0">
                          <a:solidFill>
                            <a:schemeClr val="bg1"/>
                          </a:solidFill>
                          <a:cs typeface="Myriad Pro"/>
                        </a:rPr>
                        <a:t>3</a:t>
                      </a:r>
                      <a:endParaRPr lang="en-US" dirty="0"/>
                    </a:p>
                  </a:txBody>
                  <a:tcPr>
                    <a:solidFill>
                      <a:schemeClr val="accent1">
                        <a:lumMod val="75000"/>
                      </a:schemeClr>
                    </a:solidFill>
                  </a:tcPr>
                </a:tc>
                <a:tc>
                  <a:txBody>
                    <a:bodyPr/>
                    <a:lstStyle/>
                    <a:p>
                      <a:r>
                        <a:rPr lang="en-US" sz="1800" b="1" dirty="0">
                          <a:solidFill>
                            <a:schemeClr val="bg1"/>
                          </a:solidFill>
                          <a:cs typeface="Myriad Pro"/>
                        </a:rPr>
                        <a:t>$20,780</a:t>
                      </a:r>
                      <a:endParaRPr lang="en-US" dirty="0"/>
                    </a:p>
                  </a:txBody>
                  <a:tcPr>
                    <a:solidFill>
                      <a:schemeClr val="accent1">
                        <a:lumMod val="75000"/>
                      </a:schemeClr>
                    </a:solidFill>
                  </a:tcPr>
                </a:tc>
                <a:tc>
                  <a:txBody>
                    <a:bodyPr/>
                    <a:lstStyle/>
                    <a:p>
                      <a:r>
                        <a:rPr lang="en-US" sz="1800" b="1" dirty="0">
                          <a:solidFill>
                            <a:schemeClr val="bg1"/>
                          </a:solidFill>
                          <a:cs typeface="Myriad Pro"/>
                        </a:rPr>
                        <a:t>$62,340</a:t>
                      </a:r>
                      <a:endParaRPr lang="en-US" dirty="0"/>
                    </a:p>
                  </a:txBody>
                  <a:tcPr>
                    <a:solidFill>
                      <a:schemeClr val="accent1">
                        <a:lumMod val="75000"/>
                      </a:schemeClr>
                    </a:solidFill>
                  </a:tcPr>
                </a:tc>
                <a:extLst>
                  <a:ext uri="{0D108BD9-81ED-4DB2-BD59-A6C34878D82A}">
                    <a16:rowId xmlns="" xmlns:a16="http://schemas.microsoft.com/office/drawing/2014/main" val="1281123031"/>
                  </a:ext>
                </a:extLst>
              </a:tr>
              <a:tr h="437339">
                <a:tc>
                  <a:txBody>
                    <a:bodyPr/>
                    <a:lstStyle/>
                    <a:p>
                      <a:r>
                        <a:rPr lang="en-US" sz="1800" b="1" dirty="0">
                          <a:solidFill>
                            <a:schemeClr val="bg1"/>
                          </a:solidFill>
                          <a:cs typeface="Myriad Pro"/>
                        </a:rPr>
                        <a:t>4</a:t>
                      </a:r>
                      <a:endParaRPr lang="en-US" dirty="0"/>
                    </a:p>
                  </a:txBody>
                  <a:tcPr>
                    <a:solidFill>
                      <a:schemeClr val="accent1">
                        <a:lumMod val="75000"/>
                      </a:schemeClr>
                    </a:solidFill>
                  </a:tcPr>
                </a:tc>
                <a:tc>
                  <a:txBody>
                    <a:bodyPr/>
                    <a:lstStyle/>
                    <a:p>
                      <a:r>
                        <a:rPr lang="en-US" sz="1800" b="1" dirty="0">
                          <a:solidFill>
                            <a:schemeClr val="bg1"/>
                          </a:solidFill>
                          <a:cs typeface="Myriad Pro"/>
                        </a:rPr>
                        <a:t>$25,100</a:t>
                      </a:r>
                      <a:endParaRPr lang="en-US" dirty="0"/>
                    </a:p>
                  </a:txBody>
                  <a:tcPr>
                    <a:solidFill>
                      <a:schemeClr val="accent1">
                        <a:lumMod val="75000"/>
                      </a:schemeClr>
                    </a:solidFill>
                  </a:tcPr>
                </a:tc>
                <a:tc>
                  <a:txBody>
                    <a:bodyPr/>
                    <a:lstStyle/>
                    <a:p>
                      <a:r>
                        <a:rPr lang="en-US" sz="1800" b="1" dirty="0">
                          <a:solidFill>
                            <a:schemeClr val="bg1"/>
                          </a:solidFill>
                          <a:cs typeface="Myriad Pro"/>
                        </a:rPr>
                        <a:t>$75,300</a:t>
                      </a:r>
                      <a:endParaRPr lang="en-US" dirty="0"/>
                    </a:p>
                  </a:txBody>
                  <a:tcPr>
                    <a:solidFill>
                      <a:schemeClr val="accent1">
                        <a:lumMod val="75000"/>
                      </a:schemeClr>
                    </a:solidFill>
                  </a:tcPr>
                </a:tc>
                <a:extLst>
                  <a:ext uri="{0D108BD9-81ED-4DB2-BD59-A6C34878D82A}">
                    <a16:rowId xmlns="" xmlns:a16="http://schemas.microsoft.com/office/drawing/2014/main" val="3335354858"/>
                  </a:ext>
                </a:extLst>
              </a:tr>
            </a:tbl>
          </a:graphicData>
        </a:graphic>
      </p:graphicFrame>
    </p:spTree>
    <p:extLst>
      <p:ext uri="{BB962C8B-B14F-4D97-AF65-F5344CB8AC3E}">
        <p14:creationId xmlns:p14="http://schemas.microsoft.com/office/powerpoint/2010/main" val="2125100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32786"/>
          </a:xfrm>
          <a:prstGeom prst="rect">
            <a:avLst/>
          </a:prstGeom>
        </p:spPr>
      </p:pic>
      <p:sp>
        <p:nvSpPr>
          <p:cNvPr id="5" name="object 6"/>
          <p:cNvSpPr txBox="1"/>
          <p:nvPr/>
        </p:nvSpPr>
        <p:spPr>
          <a:xfrm>
            <a:off x="267952" y="6273760"/>
            <a:ext cx="8087771" cy="430887"/>
          </a:xfrm>
          <a:prstGeom prst="rect">
            <a:avLst/>
          </a:prstGeom>
        </p:spPr>
        <p:txBody>
          <a:bodyPr vert="horz" wrap="square" lIns="0" tIns="0" rIns="0" bIns="0" rtlCol="0">
            <a:spAutoFit/>
          </a:bodyPr>
          <a:lstStyle/>
          <a:p>
            <a:pPr marL="11206"/>
            <a:r>
              <a:rPr lang="en-US" sz="2800" spc="-4" dirty="0">
                <a:solidFill>
                  <a:srgbClr val="FFFFFF"/>
                </a:solidFill>
                <a:latin typeface="Futura Lt BT"/>
                <a:cs typeface="Futura Lt BT"/>
              </a:rPr>
              <a:t>DIVISION OF SENIOR AND ADULT SERVICES</a:t>
            </a:r>
            <a:endParaRPr sz="2800" dirty="0">
              <a:solidFill>
                <a:prstClr val="black"/>
              </a:solidFill>
              <a:latin typeface="Futura Lt BT"/>
              <a:cs typeface="Futura Lt BT"/>
            </a:endParaRPr>
          </a:p>
        </p:txBody>
      </p:sp>
      <p:sp>
        <p:nvSpPr>
          <p:cNvPr id="7" name="Rectangle 6"/>
          <p:cNvSpPr/>
          <p:nvPr/>
        </p:nvSpPr>
        <p:spPr>
          <a:xfrm>
            <a:off x="0" y="3066393"/>
            <a:ext cx="9144000" cy="2308324"/>
          </a:xfrm>
          <a:prstGeom prst="rect">
            <a:avLst/>
          </a:prstGeom>
          <a:solidFill>
            <a:schemeClr val="accent1">
              <a:lumMod val="75000"/>
              <a:alpha val="50196"/>
            </a:schemeClr>
          </a:solidFill>
        </p:spPr>
        <p:txBody>
          <a:bodyPr wrap="square">
            <a:spAutoFit/>
          </a:bodyPr>
          <a:lstStyle/>
          <a:p>
            <a:endParaRPr lang="en-US" sz="3200" b="1" dirty="0">
              <a:solidFill>
                <a:schemeClr val="bg1"/>
              </a:solidFill>
              <a:cs typeface="Myriad Pro"/>
            </a:endParaRPr>
          </a:p>
          <a:p>
            <a:pPr marL="457200" indent="-457200">
              <a:buFont typeface="Arial" panose="020B0604020202020204" pitchFamily="34" charset="0"/>
              <a:buChar char="•"/>
            </a:pPr>
            <a:r>
              <a:rPr lang="en-US" sz="2800" b="1" dirty="0">
                <a:solidFill>
                  <a:schemeClr val="bg1"/>
                </a:solidFill>
                <a:cs typeface="Myriad Pro"/>
              </a:rPr>
              <a:t>Fills a gap in Cuyahoga County by assisting older citizens to live and function independently in their own homes</a:t>
            </a:r>
          </a:p>
          <a:p>
            <a:pPr marL="457200" indent="-457200">
              <a:buFont typeface="Arial" panose="020B0604020202020204" pitchFamily="34" charset="0"/>
              <a:buChar char="•"/>
            </a:pPr>
            <a:r>
              <a:rPr lang="en-US" sz="2800" b="1" dirty="0">
                <a:solidFill>
                  <a:schemeClr val="bg1"/>
                </a:solidFill>
                <a:cs typeface="Myriad Pro"/>
              </a:rPr>
              <a:t>Subsidizes the cost of the client’s service package</a:t>
            </a:r>
          </a:p>
          <a:p>
            <a:pPr marL="457200" indent="-457200">
              <a:buFont typeface="Arial" panose="020B0604020202020204" pitchFamily="34" charset="0"/>
              <a:buChar char="•"/>
            </a:pPr>
            <a:r>
              <a:rPr lang="en-US" sz="2800" b="1" dirty="0">
                <a:solidFill>
                  <a:schemeClr val="bg1"/>
                </a:solidFill>
                <a:cs typeface="Myriad Pro"/>
              </a:rPr>
              <a:t>Offers sliding scale co-payment for clients</a:t>
            </a:r>
          </a:p>
        </p:txBody>
      </p:sp>
      <p:sp>
        <p:nvSpPr>
          <p:cNvPr id="8" name="Rectangle 7"/>
          <p:cNvSpPr/>
          <p:nvPr/>
        </p:nvSpPr>
        <p:spPr>
          <a:xfrm>
            <a:off x="1995914" y="1655998"/>
            <a:ext cx="6893590" cy="1754326"/>
          </a:xfrm>
          <a:prstGeom prst="rect">
            <a:avLst/>
          </a:prstGeom>
        </p:spPr>
        <p:txBody>
          <a:bodyPr wrap="square">
            <a:spAutoFit/>
          </a:bodyPr>
          <a:lstStyle/>
          <a:p>
            <a:pPr algn="r"/>
            <a:r>
              <a:rPr lang="en-US" sz="3600" b="1" dirty="0">
                <a:solidFill>
                  <a:schemeClr val="bg1"/>
                </a:solidFill>
              </a:rPr>
              <a:t>CUYAHOGA OPTIONS FOR INDEPENDENT LIVING (Options)</a:t>
            </a:r>
          </a:p>
          <a:p>
            <a:pPr algn="r"/>
            <a:r>
              <a:rPr lang="en-US" sz="3600" b="1" dirty="0">
                <a:solidFill>
                  <a:srgbClr val="1C3F93"/>
                </a:solidFill>
              </a:rPr>
              <a:t> </a:t>
            </a:r>
          </a:p>
        </p:txBody>
      </p:sp>
    </p:spTree>
    <p:extLst>
      <p:ext uri="{BB962C8B-B14F-4D97-AF65-F5344CB8AC3E}">
        <p14:creationId xmlns:p14="http://schemas.microsoft.com/office/powerpoint/2010/main" val="3383119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6"/>
          <p:cNvSpPr txBox="1"/>
          <p:nvPr/>
        </p:nvSpPr>
        <p:spPr>
          <a:xfrm>
            <a:off x="267952" y="6273760"/>
            <a:ext cx="8087771" cy="430887"/>
          </a:xfrm>
          <a:prstGeom prst="rect">
            <a:avLst/>
          </a:prstGeom>
        </p:spPr>
        <p:txBody>
          <a:bodyPr vert="horz" wrap="square" lIns="0" tIns="0" rIns="0" bIns="0" rtlCol="0">
            <a:spAutoFit/>
          </a:bodyPr>
          <a:lstStyle/>
          <a:p>
            <a:pPr marL="11206"/>
            <a:r>
              <a:rPr lang="en-US" sz="2800" spc="-4" dirty="0">
                <a:solidFill>
                  <a:srgbClr val="FFFFFF"/>
                </a:solidFill>
                <a:latin typeface="Futura Lt BT"/>
                <a:cs typeface="Futura Lt BT"/>
              </a:rPr>
              <a:t>DIVISION OF SENIOR AND ADULT SERVICES</a:t>
            </a:r>
            <a:endParaRPr sz="2800" dirty="0">
              <a:solidFill>
                <a:prstClr val="black"/>
              </a:solidFill>
              <a:latin typeface="Futura Lt BT"/>
              <a:cs typeface="Futura Lt BT"/>
            </a:endParaRPr>
          </a:p>
        </p:txBody>
      </p:sp>
      <p:sp>
        <p:nvSpPr>
          <p:cNvPr id="7" name="Rectangle 6"/>
          <p:cNvSpPr/>
          <p:nvPr/>
        </p:nvSpPr>
        <p:spPr>
          <a:xfrm>
            <a:off x="0" y="2094780"/>
            <a:ext cx="9144000" cy="3539430"/>
          </a:xfrm>
          <a:prstGeom prst="rect">
            <a:avLst/>
          </a:prstGeom>
          <a:solidFill>
            <a:schemeClr val="accent1">
              <a:lumMod val="75000"/>
              <a:alpha val="50196"/>
            </a:schemeClr>
          </a:solidFill>
        </p:spPr>
        <p:txBody>
          <a:bodyPr wrap="square">
            <a:spAutoFit/>
          </a:bodyPr>
          <a:lstStyle/>
          <a:p>
            <a:pPr marL="457200" indent="-457200">
              <a:buFont typeface="Arial" panose="020B0604020202020204" pitchFamily="34" charset="0"/>
              <a:buChar char="•"/>
            </a:pPr>
            <a:r>
              <a:rPr lang="en-US" sz="2800" b="1" dirty="0">
                <a:solidFill>
                  <a:schemeClr val="bg1"/>
                </a:solidFill>
                <a:cs typeface="Myriad Pro"/>
              </a:rPr>
              <a:t>Homemaking</a:t>
            </a:r>
          </a:p>
          <a:p>
            <a:pPr marL="457200" indent="-457200">
              <a:buFont typeface="Arial" panose="020B0604020202020204" pitchFamily="34" charset="0"/>
              <a:buChar char="•"/>
            </a:pPr>
            <a:r>
              <a:rPr lang="en-US" sz="2800" b="1" dirty="0">
                <a:solidFill>
                  <a:schemeClr val="bg1"/>
                </a:solidFill>
                <a:cs typeface="Myriad Pro"/>
              </a:rPr>
              <a:t>Personal Care</a:t>
            </a:r>
          </a:p>
          <a:p>
            <a:pPr marL="457200" indent="-457200">
              <a:buFont typeface="Arial" panose="020B0604020202020204" pitchFamily="34" charset="0"/>
              <a:buChar char="•"/>
            </a:pPr>
            <a:r>
              <a:rPr lang="en-US" sz="2800" b="1" dirty="0">
                <a:solidFill>
                  <a:schemeClr val="bg1"/>
                </a:solidFill>
                <a:cs typeface="Myriad Pro"/>
              </a:rPr>
              <a:t>Emergency Response</a:t>
            </a:r>
          </a:p>
          <a:p>
            <a:pPr marL="457200" indent="-457200">
              <a:buFont typeface="Arial" panose="020B0604020202020204" pitchFamily="34" charset="0"/>
              <a:buChar char="•"/>
            </a:pPr>
            <a:r>
              <a:rPr lang="en-US" sz="2800" b="1" dirty="0">
                <a:solidFill>
                  <a:schemeClr val="bg1"/>
                </a:solidFill>
                <a:cs typeface="Myriad Pro"/>
              </a:rPr>
              <a:t>Home Delivered Meals</a:t>
            </a:r>
          </a:p>
          <a:p>
            <a:pPr marL="457200" indent="-457200">
              <a:buFont typeface="Arial" panose="020B0604020202020204" pitchFamily="34" charset="0"/>
              <a:buChar char="•"/>
            </a:pPr>
            <a:r>
              <a:rPr lang="en-US" sz="2800" b="1" dirty="0">
                <a:solidFill>
                  <a:schemeClr val="bg1"/>
                </a:solidFill>
                <a:cs typeface="Myriad Pro"/>
              </a:rPr>
              <a:t>Medical Transportation</a:t>
            </a:r>
          </a:p>
          <a:p>
            <a:pPr marL="457200" indent="-457200">
              <a:buFont typeface="Arial" panose="020B0604020202020204" pitchFamily="34" charset="0"/>
              <a:buChar char="•"/>
            </a:pPr>
            <a:r>
              <a:rPr lang="en-US" sz="2800" b="1" dirty="0">
                <a:solidFill>
                  <a:schemeClr val="bg1"/>
                </a:solidFill>
                <a:cs typeface="Myriad Pro"/>
              </a:rPr>
              <a:t>Chore  </a:t>
            </a:r>
          </a:p>
          <a:p>
            <a:pPr marL="457200" indent="-457200">
              <a:buFont typeface="Arial" panose="020B0604020202020204" pitchFamily="34" charset="0"/>
              <a:buChar char="•"/>
            </a:pPr>
            <a:r>
              <a:rPr lang="en-US" sz="2800" b="1" dirty="0">
                <a:solidFill>
                  <a:schemeClr val="bg1"/>
                </a:solidFill>
                <a:cs typeface="Myriad Pro"/>
              </a:rPr>
              <a:t>Grab Bars </a:t>
            </a:r>
          </a:p>
          <a:p>
            <a:pPr marL="457200" indent="-457200">
              <a:buFont typeface="Arial" panose="020B0604020202020204" pitchFamily="34" charset="0"/>
              <a:buChar char="•"/>
            </a:pPr>
            <a:r>
              <a:rPr lang="en-US" sz="2800" b="1" dirty="0">
                <a:solidFill>
                  <a:schemeClr val="bg1"/>
                </a:solidFill>
                <a:cs typeface="Myriad Pro"/>
              </a:rPr>
              <a:t>Case Management (provided by DSAS Social Worker)</a:t>
            </a:r>
          </a:p>
        </p:txBody>
      </p:sp>
      <p:sp>
        <p:nvSpPr>
          <p:cNvPr id="8" name="Rectangle 7"/>
          <p:cNvSpPr/>
          <p:nvPr/>
        </p:nvSpPr>
        <p:spPr>
          <a:xfrm>
            <a:off x="2011680" y="442053"/>
            <a:ext cx="6893590" cy="1200329"/>
          </a:xfrm>
          <a:prstGeom prst="rect">
            <a:avLst/>
          </a:prstGeom>
        </p:spPr>
        <p:txBody>
          <a:bodyPr wrap="square">
            <a:spAutoFit/>
          </a:bodyPr>
          <a:lstStyle/>
          <a:p>
            <a:pPr algn="r"/>
            <a:r>
              <a:rPr lang="en-US" sz="3600" b="1" dirty="0">
                <a:solidFill>
                  <a:srgbClr val="1C3F93"/>
                </a:solidFill>
              </a:rPr>
              <a:t>OPTIONS FOR INDEPENDENT LIVING SERVICES </a:t>
            </a:r>
          </a:p>
        </p:txBody>
      </p:sp>
    </p:spTree>
    <p:extLst>
      <p:ext uri="{BB962C8B-B14F-4D97-AF65-F5344CB8AC3E}">
        <p14:creationId xmlns:p14="http://schemas.microsoft.com/office/powerpoint/2010/main" val="1153704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6980" b="7727"/>
          <a:stretch/>
        </p:blipFill>
        <p:spPr>
          <a:xfrm>
            <a:off x="-1" y="0"/>
            <a:ext cx="9144001" cy="6164317"/>
          </a:xfrm>
          <a:prstGeom prst="rect">
            <a:avLst/>
          </a:prstGeom>
        </p:spPr>
      </p:pic>
      <p:sp>
        <p:nvSpPr>
          <p:cNvPr id="5" name="object 6"/>
          <p:cNvSpPr txBox="1"/>
          <p:nvPr/>
        </p:nvSpPr>
        <p:spPr>
          <a:xfrm>
            <a:off x="267952" y="6273760"/>
            <a:ext cx="8087771" cy="430887"/>
          </a:xfrm>
          <a:prstGeom prst="rect">
            <a:avLst/>
          </a:prstGeom>
        </p:spPr>
        <p:txBody>
          <a:bodyPr vert="horz" wrap="square" lIns="0" tIns="0" rIns="0" bIns="0" rtlCol="0">
            <a:spAutoFit/>
          </a:bodyPr>
          <a:lstStyle/>
          <a:p>
            <a:pPr marL="11206"/>
            <a:r>
              <a:rPr lang="en-US" sz="2800" spc="-4" dirty="0">
                <a:solidFill>
                  <a:srgbClr val="FFFFFF"/>
                </a:solidFill>
                <a:latin typeface="Futura Lt BT"/>
                <a:cs typeface="Futura Lt BT"/>
              </a:rPr>
              <a:t>DIVISION OF SENIOR AND ADULT SERVICES</a:t>
            </a:r>
            <a:endParaRPr sz="2800" dirty="0">
              <a:solidFill>
                <a:prstClr val="black"/>
              </a:solidFill>
              <a:latin typeface="Futura Lt BT"/>
              <a:cs typeface="Futura Lt BT"/>
            </a:endParaRPr>
          </a:p>
        </p:txBody>
      </p:sp>
      <p:sp>
        <p:nvSpPr>
          <p:cNvPr id="7" name="Rectangle 6"/>
          <p:cNvSpPr/>
          <p:nvPr/>
        </p:nvSpPr>
        <p:spPr>
          <a:xfrm>
            <a:off x="0" y="3192333"/>
            <a:ext cx="9144000" cy="1569660"/>
          </a:xfrm>
          <a:prstGeom prst="rect">
            <a:avLst/>
          </a:prstGeom>
          <a:solidFill>
            <a:schemeClr val="accent1">
              <a:alpha val="50196"/>
            </a:schemeClr>
          </a:solidFill>
        </p:spPr>
        <p:txBody>
          <a:bodyPr wrap="square">
            <a:spAutoFit/>
          </a:bodyPr>
          <a:lstStyle/>
          <a:p>
            <a:pPr marL="457200" indent="-457200">
              <a:buFont typeface="Arial" panose="020B0604020202020204" pitchFamily="34" charset="0"/>
              <a:buChar char="•"/>
            </a:pPr>
            <a:r>
              <a:rPr lang="en-US" sz="3200" b="1" dirty="0">
                <a:solidFill>
                  <a:schemeClr val="bg1"/>
                </a:solidFill>
                <a:cs typeface="Myriad Pro"/>
              </a:rPr>
              <a:t>Personal Care</a:t>
            </a:r>
          </a:p>
          <a:p>
            <a:pPr marL="457200" indent="-457200">
              <a:buFont typeface="Arial" panose="020B0604020202020204" pitchFamily="34" charset="0"/>
              <a:buChar char="•"/>
            </a:pPr>
            <a:r>
              <a:rPr lang="en-US" sz="3200" b="1" dirty="0">
                <a:solidFill>
                  <a:schemeClr val="bg1"/>
                </a:solidFill>
                <a:cs typeface="Myriad Pro"/>
              </a:rPr>
              <a:t>Homemaking</a:t>
            </a:r>
          </a:p>
          <a:p>
            <a:pPr marL="457200" indent="-457200">
              <a:buFont typeface="Arial" panose="020B0604020202020204" pitchFamily="34" charset="0"/>
              <a:buChar char="•"/>
            </a:pPr>
            <a:r>
              <a:rPr lang="en-US" sz="3200" b="1" dirty="0">
                <a:solidFill>
                  <a:schemeClr val="bg1"/>
                </a:solidFill>
                <a:cs typeface="Myriad Pro"/>
              </a:rPr>
              <a:t>Skilled Nursing</a:t>
            </a:r>
          </a:p>
        </p:txBody>
      </p:sp>
      <p:sp>
        <p:nvSpPr>
          <p:cNvPr id="8" name="Rectangle 7"/>
          <p:cNvSpPr/>
          <p:nvPr/>
        </p:nvSpPr>
        <p:spPr>
          <a:xfrm>
            <a:off x="267952" y="2140468"/>
            <a:ext cx="6893590" cy="646331"/>
          </a:xfrm>
          <a:prstGeom prst="rect">
            <a:avLst/>
          </a:prstGeom>
        </p:spPr>
        <p:txBody>
          <a:bodyPr wrap="square">
            <a:spAutoFit/>
          </a:bodyPr>
          <a:lstStyle/>
          <a:p>
            <a:pPr algn="r"/>
            <a:r>
              <a:rPr lang="en-US" sz="3600" b="1" dirty="0">
                <a:solidFill>
                  <a:schemeClr val="bg1"/>
                </a:solidFill>
              </a:rPr>
              <a:t>HOME SUPPORT SERVICES</a:t>
            </a:r>
          </a:p>
        </p:txBody>
      </p:sp>
    </p:spTree>
    <p:extLst>
      <p:ext uri="{BB962C8B-B14F-4D97-AF65-F5344CB8AC3E}">
        <p14:creationId xmlns:p14="http://schemas.microsoft.com/office/powerpoint/2010/main" val="36580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6"/>
          <p:cNvSpPr txBox="1"/>
          <p:nvPr/>
        </p:nvSpPr>
        <p:spPr>
          <a:xfrm>
            <a:off x="267952" y="6273760"/>
            <a:ext cx="8087771" cy="430887"/>
          </a:xfrm>
          <a:prstGeom prst="rect">
            <a:avLst/>
          </a:prstGeom>
        </p:spPr>
        <p:txBody>
          <a:bodyPr vert="horz" wrap="square" lIns="0" tIns="0" rIns="0" bIns="0" rtlCol="0">
            <a:spAutoFit/>
          </a:bodyPr>
          <a:lstStyle/>
          <a:p>
            <a:pPr marL="11206"/>
            <a:r>
              <a:rPr lang="en-US" sz="2800" spc="-4" dirty="0">
                <a:solidFill>
                  <a:srgbClr val="FFFFFF"/>
                </a:solidFill>
                <a:latin typeface="Futura Lt BT"/>
                <a:cs typeface="Futura Lt BT"/>
              </a:rPr>
              <a:t>DIVISION OF SENIOR AND ADULT SERVICES</a:t>
            </a:r>
            <a:endParaRPr sz="2800" dirty="0">
              <a:solidFill>
                <a:prstClr val="black"/>
              </a:solidFill>
              <a:latin typeface="Futura Lt BT"/>
              <a:cs typeface="Futura Lt BT"/>
            </a:endParaRPr>
          </a:p>
        </p:txBody>
      </p:sp>
      <p:sp>
        <p:nvSpPr>
          <p:cNvPr id="7" name="Rectangle 6"/>
          <p:cNvSpPr/>
          <p:nvPr/>
        </p:nvSpPr>
        <p:spPr>
          <a:xfrm>
            <a:off x="0" y="2685110"/>
            <a:ext cx="9144000" cy="2062103"/>
          </a:xfrm>
          <a:prstGeom prst="rect">
            <a:avLst/>
          </a:prstGeom>
          <a:solidFill>
            <a:schemeClr val="accent1">
              <a:alpha val="50196"/>
            </a:schemeClr>
          </a:solidFill>
        </p:spPr>
        <p:txBody>
          <a:bodyPr wrap="square">
            <a:spAutoFit/>
          </a:bodyPr>
          <a:lstStyle/>
          <a:p>
            <a:pPr marL="457200" indent="-457200">
              <a:buFont typeface="Arial" panose="020B0604020202020204" pitchFamily="34" charset="0"/>
              <a:buChar char="•"/>
            </a:pPr>
            <a:r>
              <a:rPr lang="en-US" sz="3200" b="1" dirty="0">
                <a:solidFill>
                  <a:schemeClr val="bg1"/>
                </a:solidFill>
                <a:cs typeface="Myriad Pro"/>
              </a:rPr>
              <a:t>Private Pay</a:t>
            </a:r>
          </a:p>
          <a:p>
            <a:pPr marL="457200" indent="-457200">
              <a:buFont typeface="Arial" panose="020B0604020202020204" pitchFamily="34" charset="0"/>
              <a:buChar char="•"/>
            </a:pPr>
            <a:r>
              <a:rPr lang="en-US" sz="3200" b="1" dirty="0">
                <a:solidFill>
                  <a:schemeClr val="bg1"/>
                </a:solidFill>
                <a:cs typeface="Myriad Pro"/>
              </a:rPr>
              <a:t>Multiple Sclerosis Society</a:t>
            </a:r>
          </a:p>
          <a:p>
            <a:pPr marL="457200" indent="-457200">
              <a:buFont typeface="Arial" panose="020B0604020202020204" pitchFamily="34" charset="0"/>
              <a:buChar char="•"/>
            </a:pPr>
            <a:r>
              <a:rPr lang="en-US" sz="3200" b="1" dirty="0">
                <a:solidFill>
                  <a:schemeClr val="bg1"/>
                </a:solidFill>
                <a:cs typeface="Myriad Pro"/>
              </a:rPr>
              <a:t>Ryan White</a:t>
            </a:r>
          </a:p>
          <a:p>
            <a:pPr marL="457200" indent="-457200">
              <a:buFont typeface="Arial" panose="020B0604020202020204" pitchFamily="34" charset="0"/>
              <a:buChar char="•"/>
            </a:pPr>
            <a:r>
              <a:rPr lang="en-US" sz="3200" b="1" dirty="0">
                <a:solidFill>
                  <a:schemeClr val="bg1"/>
                </a:solidFill>
                <a:cs typeface="Myriad Pro"/>
              </a:rPr>
              <a:t>Medicare/Medicaid</a:t>
            </a:r>
          </a:p>
        </p:txBody>
      </p:sp>
      <p:sp>
        <p:nvSpPr>
          <p:cNvPr id="8" name="Rectangle 7"/>
          <p:cNvSpPr/>
          <p:nvPr/>
        </p:nvSpPr>
        <p:spPr>
          <a:xfrm>
            <a:off x="2011680" y="442053"/>
            <a:ext cx="6893590" cy="646331"/>
          </a:xfrm>
          <a:prstGeom prst="rect">
            <a:avLst/>
          </a:prstGeom>
        </p:spPr>
        <p:txBody>
          <a:bodyPr wrap="square">
            <a:spAutoFit/>
          </a:bodyPr>
          <a:lstStyle/>
          <a:p>
            <a:pPr algn="r"/>
            <a:r>
              <a:rPr lang="en-US" sz="3600" b="1" dirty="0">
                <a:solidFill>
                  <a:srgbClr val="1C3F93"/>
                </a:solidFill>
              </a:rPr>
              <a:t>HOME SUPPORT SERVICES</a:t>
            </a:r>
          </a:p>
        </p:txBody>
      </p:sp>
    </p:spTree>
    <p:extLst>
      <p:ext uri="{BB962C8B-B14F-4D97-AF65-F5344CB8AC3E}">
        <p14:creationId xmlns:p14="http://schemas.microsoft.com/office/powerpoint/2010/main" val="2098854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4AA4B8-E343-46E1-9119-5A47DED8F93A}"/>
              </a:ext>
            </a:extLst>
          </p:cNvPr>
          <p:cNvSpPr>
            <a:spLocks noGrp="1"/>
          </p:cNvSpPr>
          <p:nvPr>
            <p:ph type="title"/>
          </p:nvPr>
        </p:nvSpPr>
        <p:spPr>
          <a:xfrm>
            <a:off x="1588657" y="814957"/>
            <a:ext cx="6728029" cy="553998"/>
          </a:xfrm>
        </p:spPr>
        <p:txBody>
          <a:bodyPr/>
          <a:lstStyle/>
          <a:p>
            <a:pPr algn="r"/>
            <a:r>
              <a:rPr lang="en-US" sz="3600" b="1" dirty="0">
                <a:solidFill>
                  <a:schemeClr val="accent1">
                    <a:lumMod val="75000"/>
                  </a:schemeClr>
                </a:solidFill>
                <a:latin typeface="Calibri" panose="020F0502020204030204" pitchFamily="34" charset="0"/>
                <a:cs typeface="Calibri" panose="020F0502020204030204" pitchFamily="34" charset="0"/>
              </a:rPr>
              <a:t>INFORMATION SERVICES</a:t>
            </a:r>
          </a:p>
        </p:txBody>
      </p:sp>
      <p:pic>
        <p:nvPicPr>
          <p:cNvPr id="6" name="Picture 5">
            <a:extLst>
              <a:ext uri="{FF2B5EF4-FFF2-40B4-BE49-F238E27FC236}">
                <a16:creationId xmlns="" xmlns:a16="http://schemas.microsoft.com/office/drawing/2014/main" id="{1E91C0E0-735F-47E3-B82C-71EAA9E8148D}"/>
              </a:ext>
            </a:extLst>
          </p:cNvPr>
          <p:cNvPicPr>
            <a:picLocks noChangeAspect="1"/>
          </p:cNvPicPr>
          <p:nvPr/>
        </p:nvPicPr>
        <p:blipFill>
          <a:blip r:embed="rId3"/>
          <a:stretch>
            <a:fillRect/>
          </a:stretch>
        </p:blipFill>
        <p:spPr>
          <a:xfrm>
            <a:off x="5434148" y="5272853"/>
            <a:ext cx="2882537" cy="716465"/>
          </a:xfrm>
          <a:prstGeom prst="rect">
            <a:avLst/>
          </a:prstGeom>
        </p:spPr>
      </p:pic>
      <p:pic>
        <p:nvPicPr>
          <p:cNvPr id="2052" name="Picture 4" descr="Senior Smiling Woman">
            <a:extLst>
              <a:ext uri="{FF2B5EF4-FFF2-40B4-BE49-F238E27FC236}">
                <a16:creationId xmlns="" xmlns:a16="http://schemas.microsoft.com/office/drawing/2014/main" id="{FE80800E-CE3D-4EF1-8661-1A30C0E625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4149" y="1588115"/>
            <a:ext cx="2882537" cy="368473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 xmlns:a16="http://schemas.microsoft.com/office/drawing/2014/main" id="{E637D1FA-4430-4E2B-8CD2-1DAF3802B950}"/>
              </a:ext>
            </a:extLst>
          </p:cNvPr>
          <p:cNvSpPr/>
          <p:nvPr/>
        </p:nvSpPr>
        <p:spPr>
          <a:xfrm>
            <a:off x="113211" y="1588113"/>
            <a:ext cx="5320936" cy="4401205"/>
          </a:xfrm>
          <a:prstGeom prst="rect">
            <a:avLst/>
          </a:prstGeom>
          <a:solidFill>
            <a:schemeClr val="tx2">
              <a:lumMod val="60000"/>
              <a:lumOff val="40000"/>
              <a:alpha val="50196"/>
            </a:schemeClr>
          </a:solidFill>
        </p:spPr>
        <p:txBody>
          <a:bodyPr wrap="square">
            <a:spAutoFit/>
          </a:bodyPr>
          <a:lstStyle/>
          <a:p>
            <a:r>
              <a:rPr lang="en-US" sz="2000" b="1" dirty="0">
                <a:solidFill>
                  <a:schemeClr val="bg1"/>
                </a:solidFill>
              </a:rPr>
              <a:t>Provides case management assistance to seniors and disabled adults to address complex needs and navigate available community resources:  </a:t>
            </a:r>
          </a:p>
          <a:p>
            <a:pPr marL="342900" indent="-342900">
              <a:buFont typeface="Arial" panose="020B0604020202020204" pitchFamily="34" charset="0"/>
              <a:buChar char="•"/>
            </a:pPr>
            <a:r>
              <a:rPr lang="en-US" sz="2000" b="1" dirty="0">
                <a:solidFill>
                  <a:schemeClr val="bg1"/>
                </a:solidFill>
              </a:rPr>
              <a:t>Property Tax Discounts</a:t>
            </a:r>
          </a:p>
          <a:p>
            <a:pPr marL="342900" indent="-342900">
              <a:buFont typeface="Arial" panose="020B0604020202020204" pitchFamily="34" charset="0"/>
              <a:buChar char="•"/>
            </a:pPr>
            <a:r>
              <a:rPr lang="en-US" sz="2000" b="1" dirty="0">
                <a:solidFill>
                  <a:schemeClr val="bg1"/>
                </a:solidFill>
              </a:rPr>
              <a:t>Nutrition Programs</a:t>
            </a:r>
          </a:p>
          <a:p>
            <a:pPr marL="342900" indent="-342900">
              <a:buFont typeface="Arial" panose="020B0604020202020204" pitchFamily="34" charset="0"/>
              <a:buChar char="•"/>
            </a:pPr>
            <a:r>
              <a:rPr lang="en-US" sz="2000" b="1" dirty="0">
                <a:solidFill>
                  <a:schemeClr val="bg1"/>
                </a:solidFill>
              </a:rPr>
              <a:t>Senior Employment Services</a:t>
            </a:r>
          </a:p>
          <a:p>
            <a:pPr marL="342900" indent="-342900">
              <a:buFont typeface="Arial" panose="020B0604020202020204" pitchFamily="34" charset="0"/>
              <a:buChar char="•"/>
            </a:pPr>
            <a:r>
              <a:rPr lang="en-US" sz="2000" b="1" dirty="0">
                <a:solidFill>
                  <a:schemeClr val="bg1"/>
                </a:solidFill>
              </a:rPr>
              <a:t>Legal Services</a:t>
            </a:r>
          </a:p>
          <a:p>
            <a:pPr marL="342900" indent="-342900">
              <a:buFont typeface="Arial" panose="020B0604020202020204" pitchFamily="34" charset="0"/>
              <a:buChar char="•"/>
            </a:pPr>
            <a:r>
              <a:rPr lang="en-US" sz="2000" b="1" dirty="0">
                <a:solidFill>
                  <a:schemeClr val="bg1"/>
                </a:solidFill>
              </a:rPr>
              <a:t>Home Energy Assistance Programs (HEAP)</a:t>
            </a:r>
          </a:p>
          <a:p>
            <a:pPr marL="342900" indent="-342900">
              <a:buFont typeface="Arial" panose="020B0604020202020204" pitchFamily="34" charset="0"/>
              <a:buChar char="•"/>
            </a:pPr>
            <a:r>
              <a:rPr lang="en-US" sz="2000" b="1" dirty="0">
                <a:solidFill>
                  <a:schemeClr val="bg1"/>
                </a:solidFill>
              </a:rPr>
              <a:t>Bed Bug Extermination Services</a:t>
            </a:r>
          </a:p>
          <a:p>
            <a:endParaRPr lang="en-US" sz="2000" b="1" dirty="0">
              <a:solidFill>
                <a:schemeClr val="bg1"/>
              </a:solidFill>
            </a:endParaRPr>
          </a:p>
          <a:p>
            <a:r>
              <a:rPr lang="en-US" sz="2000" b="1" dirty="0">
                <a:solidFill>
                  <a:schemeClr val="bg1"/>
                </a:solidFill>
              </a:rPr>
              <a:t>Partners with the Aging and Disability Resource Network which provides services and linkages to numerous public benefits to seniors, caregivers, and persons with disabilities</a:t>
            </a:r>
            <a:r>
              <a:rPr lang="en-US" sz="2000" dirty="0">
                <a:solidFill>
                  <a:schemeClr val="bg1"/>
                </a:solidFill>
              </a:rPr>
              <a:t>.</a:t>
            </a:r>
          </a:p>
        </p:txBody>
      </p:sp>
      <p:sp>
        <p:nvSpPr>
          <p:cNvPr id="7" name="object 6">
            <a:extLst>
              <a:ext uri="{FF2B5EF4-FFF2-40B4-BE49-F238E27FC236}">
                <a16:creationId xmlns="" xmlns:a16="http://schemas.microsoft.com/office/drawing/2014/main" id="{006019D1-4C16-456B-B2B5-7978E38C1B1E}"/>
              </a:ext>
            </a:extLst>
          </p:cNvPr>
          <p:cNvSpPr txBox="1"/>
          <p:nvPr/>
        </p:nvSpPr>
        <p:spPr>
          <a:xfrm>
            <a:off x="267952" y="6273760"/>
            <a:ext cx="8087771" cy="430887"/>
          </a:xfrm>
          <a:prstGeom prst="rect">
            <a:avLst/>
          </a:prstGeom>
        </p:spPr>
        <p:txBody>
          <a:bodyPr vert="horz" wrap="square" lIns="0" tIns="0" rIns="0" bIns="0" rtlCol="0">
            <a:spAutoFit/>
          </a:bodyPr>
          <a:lstStyle/>
          <a:p>
            <a:pPr marL="11206"/>
            <a:r>
              <a:rPr lang="en-US" sz="2800" spc="-4" dirty="0">
                <a:solidFill>
                  <a:srgbClr val="FFFFFF"/>
                </a:solidFill>
                <a:latin typeface="Futura Lt BT"/>
                <a:cs typeface="Futura Lt BT"/>
              </a:rPr>
              <a:t>DIVISION OF SENIOR AND ADULT SERVICES</a:t>
            </a:r>
            <a:endParaRPr sz="2800" dirty="0">
              <a:solidFill>
                <a:prstClr val="black"/>
              </a:solidFill>
              <a:latin typeface="Futura Lt BT"/>
              <a:cs typeface="Futura Lt BT"/>
            </a:endParaRPr>
          </a:p>
        </p:txBody>
      </p:sp>
    </p:spTree>
    <p:extLst>
      <p:ext uri="{BB962C8B-B14F-4D97-AF65-F5344CB8AC3E}">
        <p14:creationId xmlns:p14="http://schemas.microsoft.com/office/powerpoint/2010/main" val="453738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1035"/>
          <a:stretch/>
        </p:blipFill>
        <p:spPr>
          <a:xfrm>
            <a:off x="0" y="0"/>
            <a:ext cx="9144000" cy="6132786"/>
          </a:xfrm>
          <a:prstGeom prst="rect">
            <a:avLst/>
          </a:prstGeom>
        </p:spPr>
      </p:pic>
      <p:sp>
        <p:nvSpPr>
          <p:cNvPr id="5" name="object 6"/>
          <p:cNvSpPr txBox="1"/>
          <p:nvPr/>
        </p:nvSpPr>
        <p:spPr>
          <a:xfrm>
            <a:off x="267952" y="6273760"/>
            <a:ext cx="8087771" cy="430887"/>
          </a:xfrm>
          <a:prstGeom prst="rect">
            <a:avLst/>
          </a:prstGeom>
        </p:spPr>
        <p:txBody>
          <a:bodyPr vert="horz" wrap="square" lIns="0" tIns="0" rIns="0" bIns="0" rtlCol="0">
            <a:spAutoFit/>
          </a:bodyPr>
          <a:lstStyle/>
          <a:p>
            <a:pPr marL="11206"/>
            <a:r>
              <a:rPr lang="en-US" sz="2800" spc="-4" dirty="0">
                <a:solidFill>
                  <a:srgbClr val="FFFFFF"/>
                </a:solidFill>
                <a:latin typeface="Futura Lt BT"/>
                <a:cs typeface="Futura Lt BT"/>
              </a:rPr>
              <a:t>DIVISION OF SENIOR AND ADULT SERVICES</a:t>
            </a:r>
            <a:endParaRPr sz="2800" dirty="0">
              <a:solidFill>
                <a:prstClr val="black"/>
              </a:solidFill>
              <a:latin typeface="Futura Lt BT"/>
              <a:cs typeface="Futura Lt BT"/>
            </a:endParaRPr>
          </a:p>
        </p:txBody>
      </p:sp>
      <p:sp>
        <p:nvSpPr>
          <p:cNvPr id="7" name="Rectangle 6"/>
          <p:cNvSpPr/>
          <p:nvPr/>
        </p:nvSpPr>
        <p:spPr>
          <a:xfrm>
            <a:off x="0" y="3234796"/>
            <a:ext cx="9144000" cy="1446550"/>
          </a:xfrm>
          <a:prstGeom prst="rect">
            <a:avLst/>
          </a:prstGeom>
          <a:solidFill>
            <a:schemeClr val="accent1">
              <a:alpha val="50196"/>
            </a:schemeClr>
          </a:solidFill>
        </p:spPr>
        <p:txBody>
          <a:bodyPr wrap="square">
            <a:spAutoFit/>
          </a:bodyPr>
          <a:lstStyle/>
          <a:p>
            <a:pPr algn="ctr"/>
            <a:endParaRPr lang="en-US" sz="3200" b="1" dirty="0">
              <a:solidFill>
                <a:schemeClr val="bg1"/>
              </a:solidFill>
              <a:cs typeface="Myriad Pro"/>
            </a:endParaRPr>
          </a:p>
          <a:p>
            <a:pPr algn="ctr"/>
            <a:r>
              <a:rPr lang="en-US" sz="2800" b="1" dirty="0">
                <a:solidFill>
                  <a:schemeClr val="bg1"/>
                </a:solidFill>
                <a:cs typeface="Myriad Pro"/>
              </a:rPr>
              <a:t>DSAS funds 37 senior centers in Cuyahoga County</a:t>
            </a:r>
          </a:p>
          <a:p>
            <a:pPr marL="457200" indent="-457200">
              <a:buFont typeface="Arial" panose="020B0604020202020204" pitchFamily="34" charset="0"/>
              <a:buChar char="•"/>
            </a:pPr>
            <a:endParaRPr lang="en-US" sz="2800" b="1" dirty="0">
              <a:solidFill>
                <a:schemeClr val="bg1"/>
              </a:solidFill>
              <a:cs typeface="Myriad Pro"/>
            </a:endParaRPr>
          </a:p>
        </p:txBody>
      </p:sp>
      <p:sp>
        <p:nvSpPr>
          <p:cNvPr id="8" name="Rectangle 7"/>
          <p:cNvSpPr/>
          <p:nvPr/>
        </p:nvSpPr>
        <p:spPr>
          <a:xfrm>
            <a:off x="2250410" y="417069"/>
            <a:ext cx="6893590" cy="1200329"/>
          </a:xfrm>
          <a:prstGeom prst="rect">
            <a:avLst/>
          </a:prstGeom>
        </p:spPr>
        <p:txBody>
          <a:bodyPr wrap="square">
            <a:spAutoFit/>
          </a:bodyPr>
          <a:lstStyle/>
          <a:p>
            <a:pPr algn="r"/>
            <a:r>
              <a:rPr lang="en-US" sz="3600" b="1" dirty="0">
                <a:solidFill>
                  <a:schemeClr val="bg1"/>
                </a:solidFill>
              </a:rPr>
              <a:t>COMMUNITY SOCIAL SERVICES PROGRAM</a:t>
            </a:r>
          </a:p>
        </p:txBody>
      </p:sp>
    </p:spTree>
    <p:extLst>
      <p:ext uri="{BB962C8B-B14F-4D97-AF65-F5344CB8AC3E}">
        <p14:creationId xmlns:p14="http://schemas.microsoft.com/office/powerpoint/2010/main" val="3247660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6"/>
          <p:cNvSpPr txBox="1"/>
          <p:nvPr/>
        </p:nvSpPr>
        <p:spPr>
          <a:xfrm>
            <a:off x="267952" y="6273760"/>
            <a:ext cx="8087771" cy="430887"/>
          </a:xfrm>
          <a:prstGeom prst="rect">
            <a:avLst/>
          </a:prstGeom>
        </p:spPr>
        <p:txBody>
          <a:bodyPr vert="horz" wrap="square" lIns="0" tIns="0" rIns="0" bIns="0" rtlCol="0">
            <a:spAutoFit/>
          </a:bodyPr>
          <a:lstStyle/>
          <a:p>
            <a:pPr marL="11206"/>
            <a:r>
              <a:rPr lang="en-US" sz="2800" spc="-4" dirty="0">
                <a:solidFill>
                  <a:srgbClr val="FFFFFF"/>
                </a:solidFill>
                <a:latin typeface="Futura Lt BT"/>
                <a:cs typeface="Futura Lt BT"/>
              </a:rPr>
              <a:t>DIVISION OF SENIOR AND ADULT SERVICES</a:t>
            </a:r>
            <a:endParaRPr sz="2800" dirty="0">
              <a:solidFill>
                <a:prstClr val="black"/>
              </a:solidFill>
              <a:latin typeface="Futura Lt BT"/>
              <a:cs typeface="Futura Lt BT"/>
            </a:endParaRPr>
          </a:p>
        </p:txBody>
      </p:sp>
      <p:pic>
        <p:nvPicPr>
          <p:cNvPr id="5" name="Picture 4">
            <a:extLst>
              <a:ext uri="{FF2B5EF4-FFF2-40B4-BE49-F238E27FC236}">
                <a16:creationId xmlns="" xmlns:a16="http://schemas.microsoft.com/office/drawing/2014/main" id="{81E716D0-2A1A-4CFA-BDB3-952C235963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096001"/>
          </a:xfrm>
          <a:prstGeom prst="rect">
            <a:avLst/>
          </a:prstGeom>
        </p:spPr>
      </p:pic>
    </p:spTree>
    <p:extLst>
      <p:ext uri="{BB962C8B-B14F-4D97-AF65-F5344CB8AC3E}">
        <p14:creationId xmlns:p14="http://schemas.microsoft.com/office/powerpoint/2010/main" val="277818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6"/>
          <p:cNvSpPr txBox="1"/>
          <p:nvPr/>
        </p:nvSpPr>
        <p:spPr>
          <a:xfrm>
            <a:off x="267952" y="6273760"/>
            <a:ext cx="8087771" cy="430887"/>
          </a:xfrm>
          <a:prstGeom prst="rect">
            <a:avLst/>
          </a:prstGeom>
        </p:spPr>
        <p:txBody>
          <a:bodyPr vert="horz" wrap="square" lIns="0" tIns="0" rIns="0" bIns="0" rtlCol="0">
            <a:spAutoFit/>
          </a:bodyPr>
          <a:lstStyle/>
          <a:p>
            <a:pPr marL="11206"/>
            <a:r>
              <a:rPr lang="en-US" sz="2800" spc="-4" dirty="0">
                <a:solidFill>
                  <a:srgbClr val="FFFFFF"/>
                </a:solidFill>
                <a:latin typeface="Futura Lt BT"/>
                <a:cs typeface="Futura Lt BT"/>
              </a:rPr>
              <a:t>DIVISION OF SENIOR AND ADULT SERVICES</a:t>
            </a:r>
            <a:endParaRPr sz="2800" dirty="0">
              <a:solidFill>
                <a:prstClr val="black"/>
              </a:solidFill>
              <a:latin typeface="Futura Lt BT"/>
              <a:cs typeface="Futura Lt BT"/>
            </a:endParaRPr>
          </a:p>
        </p:txBody>
      </p:sp>
      <p:sp>
        <p:nvSpPr>
          <p:cNvPr id="7" name="Rectangle 6"/>
          <p:cNvSpPr/>
          <p:nvPr/>
        </p:nvSpPr>
        <p:spPr>
          <a:xfrm>
            <a:off x="-35115" y="2281903"/>
            <a:ext cx="9179115" cy="2923877"/>
          </a:xfrm>
          <a:prstGeom prst="rect">
            <a:avLst/>
          </a:prstGeom>
          <a:solidFill>
            <a:schemeClr val="accent1">
              <a:lumMod val="75000"/>
              <a:alpha val="50196"/>
            </a:schemeClr>
          </a:solidFill>
        </p:spPr>
        <p:txBody>
          <a:bodyPr wrap="square">
            <a:spAutoFit/>
          </a:bodyPr>
          <a:lstStyle/>
          <a:p>
            <a:r>
              <a:rPr lang="en-US" sz="2800" b="1" dirty="0">
                <a:solidFill>
                  <a:schemeClr val="bg1"/>
                </a:solidFill>
                <a:cs typeface="Myriad Pro"/>
              </a:rPr>
              <a:t>Provides funding to senior centers for services to reduce loneliness and isolation.  Funded services:</a:t>
            </a:r>
          </a:p>
          <a:p>
            <a:endParaRPr lang="en-US" sz="1600" b="1" dirty="0">
              <a:solidFill>
                <a:schemeClr val="bg1"/>
              </a:solidFill>
              <a:cs typeface="Myriad Pro"/>
            </a:endParaRPr>
          </a:p>
          <a:p>
            <a:pPr marL="457200" indent="-457200">
              <a:buFont typeface="Arial" panose="020B0604020202020204" pitchFamily="34" charset="0"/>
              <a:buChar char="•"/>
            </a:pPr>
            <a:r>
              <a:rPr lang="en-US" sz="2800" b="1" dirty="0">
                <a:solidFill>
                  <a:schemeClr val="bg1"/>
                </a:solidFill>
                <a:cs typeface="Myriad Pro"/>
              </a:rPr>
              <a:t>Adult development services</a:t>
            </a:r>
          </a:p>
          <a:p>
            <a:pPr marL="457200" indent="-457200">
              <a:buFont typeface="Arial" panose="020B0604020202020204" pitchFamily="34" charset="0"/>
              <a:buChar char="•"/>
            </a:pPr>
            <a:r>
              <a:rPr lang="en-US" sz="2800" b="1" dirty="0">
                <a:solidFill>
                  <a:schemeClr val="bg1"/>
                </a:solidFill>
                <a:cs typeface="Myriad Pro"/>
              </a:rPr>
              <a:t>Adult day services</a:t>
            </a:r>
          </a:p>
          <a:p>
            <a:pPr marL="457200" indent="-457200">
              <a:buFont typeface="Arial" panose="020B0604020202020204" pitchFamily="34" charset="0"/>
              <a:buChar char="•"/>
            </a:pPr>
            <a:r>
              <a:rPr lang="en-US" sz="2800" b="1" dirty="0">
                <a:solidFill>
                  <a:schemeClr val="bg1"/>
                </a:solidFill>
                <a:cs typeface="Myriad Pro"/>
              </a:rPr>
              <a:t>Congregate meals</a:t>
            </a:r>
          </a:p>
          <a:p>
            <a:pPr marL="457200" indent="-457200">
              <a:buFont typeface="Arial" panose="020B0604020202020204" pitchFamily="34" charset="0"/>
              <a:buChar char="•"/>
            </a:pPr>
            <a:r>
              <a:rPr lang="en-US" sz="2800" b="1" dirty="0">
                <a:solidFill>
                  <a:schemeClr val="bg1"/>
                </a:solidFill>
                <a:cs typeface="Myriad Pro"/>
              </a:rPr>
              <a:t>Transportation services</a:t>
            </a:r>
          </a:p>
        </p:txBody>
      </p:sp>
      <p:sp>
        <p:nvSpPr>
          <p:cNvPr id="8" name="Rectangle 7"/>
          <p:cNvSpPr/>
          <p:nvPr/>
        </p:nvSpPr>
        <p:spPr>
          <a:xfrm>
            <a:off x="2011680" y="442053"/>
            <a:ext cx="6893590" cy="1200329"/>
          </a:xfrm>
          <a:prstGeom prst="rect">
            <a:avLst/>
          </a:prstGeom>
        </p:spPr>
        <p:txBody>
          <a:bodyPr wrap="square">
            <a:spAutoFit/>
          </a:bodyPr>
          <a:lstStyle/>
          <a:p>
            <a:pPr algn="r"/>
            <a:r>
              <a:rPr lang="en-US" sz="3600" b="1" dirty="0">
                <a:solidFill>
                  <a:srgbClr val="1C3F93"/>
                </a:solidFill>
              </a:rPr>
              <a:t>COMMUNITY SOCIAL SERVICES PROGRAM</a:t>
            </a:r>
          </a:p>
        </p:txBody>
      </p:sp>
      <p:pic>
        <p:nvPicPr>
          <p:cNvPr id="4098" name="Picture 2" descr="Image result for senior citizen pictures">
            <a:extLst>
              <a:ext uri="{FF2B5EF4-FFF2-40B4-BE49-F238E27FC236}">
                <a16:creationId xmlns="" xmlns:a16="http://schemas.microsoft.com/office/drawing/2014/main" id="{97AB493E-5377-416F-8DDB-9151119A62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7093" y="3914967"/>
            <a:ext cx="3556907" cy="1290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242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40231"/>
            <a:ext cx="9144000" cy="584775"/>
          </a:xfrm>
          <a:prstGeom prst="rect">
            <a:avLst/>
          </a:prstGeom>
          <a:solidFill>
            <a:schemeClr val="accent1">
              <a:alpha val="50196"/>
            </a:schemeClr>
          </a:solidFill>
        </p:spPr>
        <p:txBody>
          <a:bodyPr wrap="square">
            <a:spAutoFit/>
          </a:bodyPr>
          <a:lstStyle/>
          <a:p>
            <a:pPr algn="ctr"/>
            <a:r>
              <a:rPr lang="en-US" sz="3200" b="1" dirty="0">
                <a:solidFill>
                  <a:schemeClr val="bg1"/>
                </a:solidFill>
                <a:cs typeface="Myriad Pro"/>
              </a:rPr>
              <a:t>.</a:t>
            </a:r>
            <a:endParaRPr lang="en-US" sz="3200" dirty="0">
              <a:solidFill>
                <a:schemeClr val="bg1"/>
              </a:solidFill>
              <a:latin typeface="Franklin Gothic Book" charset="0"/>
              <a:ea typeface="Franklin Gothic Book" charset="0"/>
              <a:cs typeface="Franklin Gothic Book" charset="0"/>
            </a:endParaRPr>
          </a:p>
        </p:txBody>
      </p:sp>
      <p:graphicFrame>
        <p:nvGraphicFramePr>
          <p:cNvPr id="8" name="Table 7">
            <a:extLst>
              <a:ext uri="{FF2B5EF4-FFF2-40B4-BE49-F238E27FC236}">
                <a16:creationId xmlns="" xmlns:a16="http://schemas.microsoft.com/office/drawing/2014/main" id="{3104497A-867E-4DA8-AC28-263308ADFF6D}"/>
              </a:ext>
            </a:extLst>
          </p:cNvPr>
          <p:cNvGraphicFramePr>
            <a:graphicFrameLocks noGrp="1"/>
          </p:cNvGraphicFramePr>
          <p:nvPr>
            <p:extLst/>
          </p:nvPr>
        </p:nvGraphicFramePr>
        <p:xfrm>
          <a:off x="0" y="3209672"/>
          <a:ext cx="9144000" cy="2814610"/>
        </p:xfrm>
        <a:graphic>
          <a:graphicData uri="http://schemas.openxmlformats.org/drawingml/2006/table">
            <a:tbl>
              <a:tblPr/>
              <a:tblGrid>
                <a:gridCol w="4517572">
                  <a:extLst>
                    <a:ext uri="{9D8B030D-6E8A-4147-A177-3AD203B41FA5}">
                      <a16:colId xmlns="" xmlns:a16="http://schemas.microsoft.com/office/drawing/2014/main" val="3367357434"/>
                    </a:ext>
                  </a:extLst>
                </a:gridCol>
                <a:gridCol w="4626428">
                  <a:extLst>
                    <a:ext uri="{9D8B030D-6E8A-4147-A177-3AD203B41FA5}">
                      <a16:colId xmlns="" xmlns:a16="http://schemas.microsoft.com/office/drawing/2014/main" val="3005185309"/>
                    </a:ext>
                  </a:extLst>
                </a:gridCol>
              </a:tblGrid>
              <a:tr h="1082538">
                <a:tc gridSpan="2">
                  <a:txBody>
                    <a:bodyPr/>
                    <a:lstStyle/>
                    <a:p>
                      <a:pPr algn="ctr"/>
                      <a:r>
                        <a:rPr lang="en-US" sz="2000" b="1" dirty="0">
                          <a:effectLst/>
                        </a:rPr>
                        <a:t>Key programs that Cuyahoga County residents rely on which use U.S. Census data:</a:t>
                      </a:r>
                      <a:r>
                        <a:rPr lang="en-US" sz="1600" b="1" dirty="0">
                          <a:effectLst/>
                        </a:rPr>
                        <a:t/>
                      </a:r>
                      <a:br>
                        <a:rPr lang="en-US" sz="1600" b="1" dirty="0">
                          <a:effectLst/>
                        </a:rPr>
                      </a:br>
                      <a:r>
                        <a:rPr lang="en-US" sz="1600" b="1" dirty="0">
                          <a:effectLst/>
                        </a:rPr>
                        <a:t/>
                      </a:r>
                      <a:br>
                        <a:rPr lang="en-US" sz="1600" b="1" dirty="0">
                          <a:effectLst/>
                        </a:rPr>
                      </a:br>
                      <a:endParaRPr lang="en-US" sz="1600" b="1" dirty="0">
                        <a:effectLst/>
                      </a:endParaRPr>
                    </a:p>
                  </a:txBody>
                  <a:tcPr marL="10624" marR="10624" marT="5312" marB="531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 xmlns:a16="http://schemas.microsoft.com/office/drawing/2014/main" val="2007523207"/>
                  </a:ext>
                </a:extLst>
              </a:tr>
              <a:tr h="1732072">
                <a:tc>
                  <a:txBody>
                    <a:bodyPr/>
                    <a:lstStyle/>
                    <a:p>
                      <a:pPr lvl="1" algn="l" fontAlgn="t">
                        <a:buFont typeface="Arial" panose="020B0604020202020204" pitchFamily="34" charset="0"/>
                        <a:buChar char="•"/>
                      </a:pPr>
                      <a:r>
                        <a:rPr lang="en-US" sz="1600" b="1" dirty="0">
                          <a:effectLst/>
                        </a:rPr>
                        <a:t>Medicaid</a:t>
                      </a:r>
                    </a:p>
                    <a:p>
                      <a:pPr lvl="1" algn="l" fontAlgn="t">
                        <a:buFont typeface="Arial" panose="020B0604020202020204" pitchFamily="34" charset="0"/>
                        <a:buChar char="•"/>
                      </a:pPr>
                      <a:r>
                        <a:rPr lang="en-US" sz="1600" b="1" dirty="0">
                          <a:effectLst/>
                        </a:rPr>
                        <a:t>Supplemental Nutrition Assistance Program   (SNAP) or “food stamps”</a:t>
                      </a:r>
                    </a:p>
                    <a:p>
                      <a:pPr lvl="1" algn="l" fontAlgn="t">
                        <a:buFont typeface="Arial" panose="020B0604020202020204" pitchFamily="34" charset="0"/>
                        <a:buChar char="•"/>
                      </a:pPr>
                      <a:r>
                        <a:rPr lang="en-US" sz="1600" b="1" dirty="0">
                          <a:effectLst/>
                        </a:rPr>
                        <a:t>Medicare Part B</a:t>
                      </a:r>
                    </a:p>
                    <a:p>
                      <a:pPr lvl="1" algn="l" fontAlgn="t">
                        <a:buFont typeface="Arial" panose="020B0604020202020204" pitchFamily="34" charset="0"/>
                        <a:buChar char="•"/>
                      </a:pPr>
                      <a:r>
                        <a:rPr lang="en-US" sz="1600" b="1" dirty="0">
                          <a:effectLst/>
                        </a:rPr>
                        <a:t>Special Education Grants</a:t>
                      </a:r>
                    </a:p>
                  </a:txBody>
                  <a:tcPr marL="10624" marR="10624" marT="5312" marB="531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vl="1" algn="l" fontAlgn="t">
                        <a:buFont typeface="Arial" panose="020B0604020202020204" pitchFamily="34" charset="0"/>
                        <a:buChar char="•"/>
                      </a:pPr>
                      <a:r>
                        <a:rPr lang="en-US" sz="1600" b="1" dirty="0">
                          <a:effectLst/>
                        </a:rPr>
                        <a:t>National School Lunch Program</a:t>
                      </a:r>
                    </a:p>
                    <a:p>
                      <a:pPr lvl="1" algn="l" fontAlgn="t">
                        <a:buFont typeface="Arial" panose="020B0604020202020204" pitchFamily="34" charset="0"/>
                        <a:buChar char="•"/>
                      </a:pPr>
                      <a:r>
                        <a:rPr lang="en-US" sz="1600" b="1" dirty="0">
                          <a:effectLst/>
                        </a:rPr>
                        <a:t>Head Start/Early Head Start</a:t>
                      </a:r>
                    </a:p>
                    <a:p>
                      <a:pPr lvl="1" algn="l" fontAlgn="t">
                        <a:buFont typeface="Arial" panose="020B0604020202020204" pitchFamily="34" charset="0"/>
                        <a:buChar char="•"/>
                      </a:pPr>
                      <a:r>
                        <a:rPr lang="en-US" sz="1600" b="1" dirty="0">
                          <a:effectLst/>
                        </a:rPr>
                        <a:t>Foster Care</a:t>
                      </a:r>
                    </a:p>
                    <a:p>
                      <a:pPr lvl="1" algn="l" fontAlgn="t">
                        <a:buFont typeface="Arial" panose="020B0604020202020204" pitchFamily="34" charset="0"/>
                        <a:buChar char="•"/>
                      </a:pPr>
                      <a:r>
                        <a:rPr lang="en-US" sz="1600" b="1" dirty="0">
                          <a:effectLst/>
                        </a:rPr>
                        <a:t>Health Care Programs (Community, Migrant, Homeless, Public Housing)</a:t>
                      </a:r>
                    </a:p>
                  </a:txBody>
                  <a:tcPr marL="10624" marR="10624" marT="5312" marB="531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79471285"/>
                  </a:ext>
                </a:extLst>
              </a:tr>
            </a:tbl>
          </a:graphicData>
        </a:graphic>
      </p:graphicFrame>
      <p:pic>
        <p:nvPicPr>
          <p:cNvPr id="10" name="Picture 9">
            <a:extLst>
              <a:ext uri="{FF2B5EF4-FFF2-40B4-BE49-F238E27FC236}">
                <a16:creationId xmlns="" xmlns:a16="http://schemas.microsoft.com/office/drawing/2014/main" id="{2CB82008-C4CC-4BD9-AAA2-835272DC47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000" y="239006"/>
            <a:ext cx="2540000" cy="2019300"/>
          </a:xfrm>
          <a:prstGeom prst="rect">
            <a:avLst/>
          </a:prstGeom>
        </p:spPr>
      </p:pic>
      <p:sp>
        <p:nvSpPr>
          <p:cNvPr id="6" name="object 6">
            <a:extLst>
              <a:ext uri="{FF2B5EF4-FFF2-40B4-BE49-F238E27FC236}">
                <a16:creationId xmlns="" xmlns:a16="http://schemas.microsoft.com/office/drawing/2014/main" id="{80E99B74-7A66-4197-8E22-192C27EC4962}"/>
              </a:ext>
            </a:extLst>
          </p:cNvPr>
          <p:cNvSpPr txBox="1"/>
          <p:nvPr/>
        </p:nvSpPr>
        <p:spPr>
          <a:xfrm>
            <a:off x="267952" y="6273760"/>
            <a:ext cx="8087771" cy="430887"/>
          </a:xfrm>
          <a:prstGeom prst="rect">
            <a:avLst/>
          </a:prstGeom>
        </p:spPr>
        <p:txBody>
          <a:bodyPr vert="horz" wrap="square" lIns="0" tIns="0" rIns="0" bIns="0" rtlCol="0">
            <a:spAutoFit/>
          </a:bodyPr>
          <a:lstStyle/>
          <a:p>
            <a:pPr marL="11206"/>
            <a:r>
              <a:rPr lang="en-US" sz="2800" spc="-4" dirty="0">
                <a:solidFill>
                  <a:srgbClr val="FFFFFF"/>
                </a:solidFill>
                <a:latin typeface="Futura Lt BT"/>
                <a:cs typeface="Futura Lt BT"/>
              </a:rPr>
              <a:t>DIVISION OF SENIOR AND ADULT SERVICES</a:t>
            </a:r>
            <a:endParaRPr sz="2800" dirty="0">
              <a:solidFill>
                <a:prstClr val="black"/>
              </a:solidFill>
              <a:latin typeface="Futura Lt BT"/>
              <a:cs typeface="Futura Lt BT"/>
            </a:endParaRPr>
          </a:p>
        </p:txBody>
      </p:sp>
    </p:spTree>
    <p:extLst>
      <p:ext uri="{BB962C8B-B14F-4D97-AF65-F5344CB8AC3E}">
        <p14:creationId xmlns:p14="http://schemas.microsoft.com/office/powerpoint/2010/main" val="3511228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6"/>
          <p:cNvSpPr txBox="1"/>
          <p:nvPr/>
        </p:nvSpPr>
        <p:spPr>
          <a:xfrm>
            <a:off x="267952" y="6273760"/>
            <a:ext cx="8087771" cy="430887"/>
          </a:xfrm>
          <a:prstGeom prst="rect">
            <a:avLst/>
          </a:prstGeom>
        </p:spPr>
        <p:txBody>
          <a:bodyPr vert="horz" wrap="square" lIns="0" tIns="0" rIns="0" bIns="0" rtlCol="0">
            <a:spAutoFit/>
          </a:bodyPr>
          <a:lstStyle/>
          <a:p>
            <a:pPr marL="11206"/>
            <a:r>
              <a:rPr lang="en-US" sz="2800" spc="-4" dirty="0">
                <a:solidFill>
                  <a:srgbClr val="FFFFFF"/>
                </a:solidFill>
                <a:latin typeface="Futura Lt BT"/>
                <a:cs typeface="Futura Lt BT"/>
              </a:rPr>
              <a:t>DIVISION OF SENIOR AND ADULT SERVICES</a:t>
            </a:r>
            <a:endParaRPr sz="2800" dirty="0">
              <a:solidFill>
                <a:prstClr val="black"/>
              </a:solidFill>
              <a:latin typeface="Futura Lt BT"/>
              <a:cs typeface="Futura Lt BT"/>
            </a:endParaRPr>
          </a:p>
        </p:txBody>
      </p:sp>
      <p:sp>
        <p:nvSpPr>
          <p:cNvPr id="6" name="Rectangle 5">
            <a:extLst>
              <a:ext uri="{FF2B5EF4-FFF2-40B4-BE49-F238E27FC236}">
                <a16:creationId xmlns="" xmlns:a16="http://schemas.microsoft.com/office/drawing/2014/main" id="{292BB237-8A32-4841-A244-3C7A45E843CB}"/>
              </a:ext>
            </a:extLst>
          </p:cNvPr>
          <p:cNvSpPr/>
          <p:nvPr/>
        </p:nvSpPr>
        <p:spPr>
          <a:xfrm>
            <a:off x="0" y="0"/>
            <a:ext cx="9144000" cy="1508105"/>
          </a:xfrm>
          <a:prstGeom prst="rect">
            <a:avLst/>
          </a:prstGeom>
          <a:solidFill>
            <a:schemeClr val="accent1">
              <a:alpha val="50196"/>
            </a:schemeClr>
          </a:solidFill>
        </p:spPr>
        <p:txBody>
          <a:bodyPr wrap="square">
            <a:spAutoFit/>
          </a:bodyPr>
          <a:lstStyle/>
          <a:p>
            <a:pPr algn="ctr"/>
            <a:r>
              <a:rPr lang="en-US" sz="3200" b="1" dirty="0">
                <a:solidFill>
                  <a:schemeClr val="bg1"/>
                </a:solidFill>
                <a:cs typeface="Myriad Pro"/>
              </a:rPr>
              <a:t>Ohio loses approximately $1,814 for every person not counted in the census.</a:t>
            </a:r>
          </a:p>
          <a:p>
            <a:pPr marL="457200" indent="-457200">
              <a:buFont typeface="Arial" panose="020B0604020202020204" pitchFamily="34" charset="0"/>
              <a:buChar char="•"/>
            </a:pPr>
            <a:endParaRPr lang="en-US" sz="2800" b="1" dirty="0">
              <a:solidFill>
                <a:schemeClr val="bg1"/>
              </a:solidFill>
              <a:cs typeface="Myriad Pro"/>
            </a:endParaRPr>
          </a:p>
        </p:txBody>
      </p:sp>
      <p:sp>
        <p:nvSpPr>
          <p:cNvPr id="7" name="AutoShape 6" descr="Image result for senior citizen pictures">
            <a:extLst>
              <a:ext uri="{FF2B5EF4-FFF2-40B4-BE49-F238E27FC236}">
                <a16:creationId xmlns="" xmlns:a16="http://schemas.microsoft.com/office/drawing/2014/main" id="{7501203B-01C1-4A2E-BB3D-AD82F7FCC4C2}"/>
              </a:ext>
            </a:extLst>
          </p:cNvPr>
          <p:cNvSpPr>
            <a:spLocks noChangeAspect="1" noChangeArrowheads="1"/>
          </p:cNvSpPr>
          <p:nvPr/>
        </p:nvSpPr>
        <p:spPr bwMode="auto">
          <a:xfrm>
            <a:off x="2812869" y="3276600"/>
            <a:ext cx="191153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128" name="Picture 8" descr="Image result for senior citizen pictures">
            <a:extLst>
              <a:ext uri="{FF2B5EF4-FFF2-40B4-BE49-F238E27FC236}">
                <a16:creationId xmlns="" xmlns:a16="http://schemas.microsoft.com/office/drawing/2014/main" id="{D93346FE-73F6-4DDE-B965-62FF75006E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36638"/>
            <a:ext cx="9144000" cy="5155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121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A15841B-7572-4693-A1C9-1852D42E4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415" y="1039200"/>
            <a:ext cx="8289357" cy="5049628"/>
          </a:xfrm>
          <a:prstGeom prst="rect">
            <a:avLst/>
          </a:prstGeom>
        </p:spPr>
      </p:pic>
      <p:sp>
        <p:nvSpPr>
          <p:cNvPr id="5" name="Rectangle 4">
            <a:extLst>
              <a:ext uri="{FF2B5EF4-FFF2-40B4-BE49-F238E27FC236}">
                <a16:creationId xmlns="" xmlns:a16="http://schemas.microsoft.com/office/drawing/2014/main" id="{77298C84-E339-4B28-88F5-98852C203256}"/>
              </a:ext>
            </a:extLst>
          </p:cNvPr>
          <p:cNvSpPr/>
          <p:nvPr/>
        </p:nvSpPr>
        <p:spPr>
          <a:xfrm>
            <a:off x="2568093" y="399840"/>
            <a:ext cx="4572000" cy="369332"/>
          </a:xfrm>
          <a:prstGeom prst="rect">
            <a:avLst/>
          </a:prstGeom>
        </p:spPr>
        <p:txBody>
          <a:bodyPr>
            <a:spAutoFit/>
          </a:bodyPr>
          <a:lstStyle/>
          <a:p>
            <a:pPr algn="ctr"/>
            <a:r>
              <a:rPr lang="en-US" dirty="0"/>
              <a:t>Hard to Count – Low Response Rate </a:t>
            </a:r>
          </a:p>
        </p:txBody>
      </p:sp>
      <p:sp>
        <p:nvSpPr>
          <p:cNvPr id="7" name="object 6">
            <a:extLst>
              <a:ext uri="{FF2B5EF4-FFF2-40B4-BE49-F238E27FC236}">
                <a16:creationId xmlns="" xmlns:a16="http://schemas.microsoft.com/office/drawing/2014/main" id="{4B5BDE7E-9034-46A6-8089-EA04D633F567}"/>
              </a:ext>
            </a:extLst>
          </p:cNvPr>
          <p:cNvSpPr txBox="1"/>
          <p:nvPr/>
        </p:nvSpPr>
        <p:spPr>
          <a:xfrm>
            <a:off x="267952" y="6273760"/>
            <a:ext cx="8087771" cy="430887"/>
          </a:xfrm>
          <a:prstGeom prst="rect">
            <a:avLst/>
          </a:prstGeom>
        </p:spPr>
        <p:txBody>
          <a:bodyPr vert="horz" wrap="square" lIns="0" tIns="0" rIns="0" bIns="0" rtlCol="0">
            <a:spAutoFit/>
          </a:bodyPr>
          <a:lstStyle/>
          <a:p>
            <a:pPr marL="11206"/>
            <a:r>
              <a:rPr lang="en-US" sz="2800" spc="-4" dirty="0">
                <a:solidFill>
                  <a:srgbClr val="FFFFFF"/>
                </a:solidFill>
                <a:latin typeface="Futura Lt BT"/>
                <a:cs typeface="Futura Lt BT"/>
              </a:rPr>
              <a:t>DIVISION OF SENIOR AND ADULT SERVICES</a:t>
            </a:r>
            <a:endParaRPr sz="2800" dirty="0">
              <a:solidFill>
                <a:prstClr val="black"/>
              </a:solidFill>
              <a:latin typeface="Futura Lt BT"/>
              <a:cs typeface="Futura Lt BT"/>
            </a:endParaRPr>
          </a:p>
        </p:txBody>
      </p:sp>
    </p:spTree>
    <p:extLst>
      <p:ext uri="{BB962C8B-B14F-4D97-AF65-F5344CB8AC3E}">
        <p14:creationId xmlns:p14="http://schemas.microsoft.com/office/powerpoint/2010/main" val="3806748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011E73FC-E9E2-41AF-B099-E1B3B53E8E31}"/>
              </a:ext>
            </a:extLst>
          </p:cNvPr>
          <p:cNvSpPr/>
          <p:nvPr/>
        </p:nvSpPr>
        <p:spPr>
          <a:xfrm>
            <a:off x="2079089" y="1424242"/>
            <a:ext cx="4916154" cy="646331"/>
          </a:xfrm>
          <a:prstGeom prst="rect">
            <a:avLst/>
          </a:prstGeom>
        </p:spPr>
        <p:txBody>
          <a:bodyPr wrap="none">
            <a:spAutoFit/>
          </a:bodyPr>
          <a:lstStyle/>
          <a:p>
            <a:pPr algn="ctr"/>
            <a:r>
              <a:rPr lang="en-US" sz="3600" b="1" dirty="0"/>
              <a:t>CONTACT INFORMATION</a:t>
            </a:r>
          </a:p>
        </p:txBody>
      </p:sp>
      <p:sp>
        <p:nvSpPr>
          <p:cNvPr id="3" name="Rectangle 2">
            <a:extLst>
              <a:ext uri="{FF2B5EF4-FFF2-40B4-BE49-F238E27FC236}">
                <a16:creationId xmlns="" xmlns:a16="http://schemas.microsoft.com/office/drawing/2014/main" id="{351428F2-863B-4AD3-AE37-3245F4986DB2}"/>
              </a:ext>
            </a:extLst>
          </p:cNvPr>
          <p:cNvSpPr/>
          <p:nvPr/>
        </p:nvSpPr>
        <p:spPr>
          <a:xfrm>
            <a:off x="2079089" y="4493848"/>
            <a:ext cx="5044521" cy="2246769"/>
          </a:xfrm>
          <a:prstGeom prst="rect">
            <a:avLst/>
          </a:prstGeom>
        </p:spPr>
        <p:txBody>
          <a:bodyPr wrap="square">
            <a:spAutoFit/>
          </a:bodyPr>
          <a:lstStyle/>
          <a:p>
            <a:pPr algn="ctr"/>
            <a:r>
              <a:rPr lang="en-US" sz="2800" dirty="0"/>
              <a:t>Tracey N. Mason, Administrator</a:t>
            </a:r>
          </a:p>
          <a:p>
            <a:pPr algn="ctr"/>
            <a:r>
              <a:rPr lang="en-US" sz="2800" dirty="0"/>
              <a:t>Cuyahoga County, Division of Senior &amp; Adult Services</a:t>
            </a:r>
          </a:p>
          <a:p>
            <a:pPr algn="ctr"/>
            <a:r>
              <a:rPr lang="en-US" sz="2800" dirty="0" err="1">
                <a:hlinkClick r:id="rId2"/>
              </a:rPr>
              <a:t>Tracey.Mason@jfs.ohio.gov</a:t>
            </a:r>
            <a:endParaRPr lang="en-US" sz="2800" dirty="0"/>
          </a:p>
          <a:p>
            <a:pPr algn="ctr"/>
            <a:r>
              <a:rPr lang="en-US" sz="2800" dirty="0"/>
              <a:t>(216) 420-6755</a:t>
            </a:r>
          </a:p>
        </p:txBody>
      </p:sp>
    </p:spTree>
    <p:extLst>
      <p:ext uri="{BB962C8B-B14F-4D97-AF65-F5344CB8AC3E}">
        <p14:creationId xmlns:p14="http://schemas.microsoft.com/office/powerpoint/2010/main" val="1002863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6"/>
          <p:cNvSpPr txBox="1"/>
          <p:nvPr/>
        </p:nvSpPr>
        <p:spPr>
          <a:xfrm>
            <a:off x="267952" y="6273760"/>
            <a:ext cx="8087771" cy="430887"/>
          </a:xfrm>
          <a:prstGeom prst="rect">
            <a:avLst/>
          </a:prstGeom>
        </p:spPr>
        <p:txBody>
          <a:bodyPr vert="horz" wrap="square" lIns="0" tIns="0" rIns="0" bIns="0" rtlCol="0">
            <a:spAutoFit/>
          </a:bodyPr>
          <a:lstStyle/>
          <a:p>
            <a:pPr marL="11206"/>
            <a:r>
              <a:rPr lang="en-US" sz="2800" spc="-4" dirty="0">
                <a:solidFill>
                  <a:srgbClr val="FFFFFF"/>
                </a:solidFill>
                <a:latin typeface="Futura Lt BT"/>
                <a:cs typeface="Futura Lt BT"/>
              </a:rPr>
              <a:t>DIVISION OF SENIOR AND ADULT SERVICES</a:t>
            </a:r>
            <a:endParaRPr sz="2800" dirty="0">
              <a:solidFill>
                <a:prstClr val="black"/>
              </a:solidFill>
              <a:latin typeface="Futura Lt BT"/>
              <a:cs typeface="Futura Lt BT"/>
            </a:endParaRPr>
          </a:p>
        </p:txBody>
      </p:sp>
      <p:pic>
        <p:nvPicPr>
          <p:cNvPr id="4" name="Picture 2" descr="The number of Ohio counties where there are more people 60 and older than there are residents under age 20 has grown from none in 2000 to what likely will be well more than half of the state in 2020.">
            <a:extLst>
              <a:ext uri="{FF2B5EF4-FFF2-40B4-BE49-F238E27FC236}">
                <a16:creationId xmlns="" xmlns:a16="http://schemas.microsoft.com/office/drawing/2014/main" id="{21D22EF9-52D5-450E-9C52-711DAAAA07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027" y="592183"/>
            <a:ext cx="5595620" cy="5206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88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48552"/>
          </a:xfrm>
          <a:prstGeom prst="rect">
            <a:avLst/>
          </a:prstGeom>
        </p:spPr>
      </p:pic>
      <p:sp>
        <p:nvSpPr>
          <p:cNvPr id="6" name="Rectangle 5"/>
          <p:cNvSpPr/>
          <p:nvPr/>
        </p:nvSpPr>
        <p:spPr>
          <a:xfrm>
            <a:off x="0" y="3091486"/>
            <a:ext cx="9144000" cy="1323439"/>
          </a:xfrm>
          <a:prstGeom prst="rect">
            <a:avLst/>
          </a:prstGeom>
          <a:solidFill>
            <a:schemeClr val="accent1">
              <a:alpha val="50196"/>
            </a:schemeClr>
          </a:solidFill>
        </p:spPr>
        <p:txBody>
          <a:bodyPr wrap="square">
            <a:spAutoFit/>
          </a:bodyPr>
          <a:lstStyle/>
          <a:p>
            <a:pPr algn="ctr"/>
            <a:r>
              <a:rPr lang="en-US" sz="1600" b="1" dirty="0">
                <a:solidFill>
                  <a:schemeClr val="bg1"/>
                </a:solidFill>
                <a:cs typeface="Myriad Pro"/>
              </a:rPr>
              <a:t/>
            </a:r>
            <a:br>
              <a:rPr lang="en-US" sz="1600" b="1" dirty="0">
                <a:solidFill>
                  <a:schemeClr val="bg1"/>
                </a:solidFill>
                <a:cs typeface="Myriad Pro"/>
              </a:rPr>
            </a:br>
            <a:r>
              <a:rPr lang="en-US" sz="3200" b="1" dirty="0">
                <a:solidFill>
                  <a:schemeClr val="bg1"/>
                </a:solidFill>
                <a:cs typeface="Myriad Pro"/>
              </a:rPr>
              <a:t>23.9% county residents are 60 and over</a:t>
            </a:r>
            <a:br>
              <a:rPr lang="en-US" sz="3200" b="1" dirty="0">
                <a:solidFill>
                  <a:schemeClr val="bg1"/>
                </a:solidFill>
                <a:cs typeface="Myriad Pro"/>
              </a:rPr>
            </a:br>
            <a:endParaRPr lang="en-US" sz="3200" dirty="0">
              <a:solidFill>
                <a:schemeClr val="bg1"/>
              </a:solidFill>
              <a:latin typeface="Franklin Gothic Book" charset="0"/>
              <a:ea typeface="Franklin Gothic Book" charset="0"/>
              <a:cs typeface="Franklin Gothic Book" charset="0"/>
            </a:endParaRPr>
          </a:p>
        </p:txBody>
      </p:sp>
      <p:sp>
        <p:nvSpPr>
          <p:cNvPr id="8" name="object 6"/>
          <p:cNvSpPr txBox="1"/>
          <p:nvPr/>
        </p:nvSpPr>
        <p:spPr>
          <a:xfrm>
            <a:off x="267952" y="6273760"/>
            <a:ext cx="8087771" cy="430887"/>
          </a:xfrm>
          <a:prstGeom prst="rect">
            <a:avLst/>
          </a:prstGeom>
        </p:spPr>
        <p:txBody>
          <a:bodyPr vert="horz" wrap="square" lIns="0" tIns="0" rIns="0" bIns="0" rtlCol="0">
            <a:spAutoFit/>
          </a:bodyPr>
          <a:lstStyle/>
          <a:p>
            <a:pPr marL="11206"/>
            <a:r>
              <a:rPr lang="en-US" sz="2800" spc="-4" dirty="0">
                <a:solidFill>
                  <a:srgbClr val="FFFFFF"/>
                </a:solidFill>
                <a:latin typeface="Futura Lt BT"/>
                <a:cs typeface="Futura Lt BT"/>
              </a:rPr>
              <a:t>DIVISION OF SENIOR AND ADULT SERVICES</a:t>
            </a:r>
            <a:endParaRPr sz="2800" dirty="0">
              <a:solidFill>
                <a:prstClr val="black"/>
              </a:solidFill>
              <a:latin typeface="Futura Lt BT"/>
              <a:cs typeface="Futura Lt BT"/>
            </a:endParaRPr>
          </a:p>
        </p:txBody>
      </p:sp>
    </p:spTree>
    <p:extLst>
      <p:ext uri="{BB962C8B-B14F-4D97-AF65-F5344CB8AC3E}">
        <p14:creationId xmlns:p14="http://schemas.microsoft.com/office/powerpoint/2010/main" val="970930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9082" r="18265"/>
          <a:stretch/>
        </p:blipFill>
        <p:spPr>
          <a:xfrm>
            <a:off x="0" y="0"/>
            <a:ext cx="9144000" cy="6132786"/>
          </a:xfrm>
          <a:prstGeom prst="rect">
            <a:avLst/>
          </a:prstGeom>
        </p:spPr>
      </p:pic>
      <p:sp>
        <p:nvSpPr>
          <p:cNvPr id="4" name="Rectangle 3"/>
          <p:cNvSpPr/>
          <p:nvPr/>
        </p:nvSpPr>
        <p:spPr>
          <a:xfrm>
            <a:off x="0" y="3523748"/>
            <a:ext cx="9144000" cy="1323439"/>
          </a:xfrm>
          <a:prstGeom prst="rect">
            <a:avLst/>
          </a:prstGeom>
          <a:solidFill>
            <a:schemeClr val="accent1">
              <a:alpha val="50196"/>
            </a:schemeClr>
          </a:solidFill>
        </p:spPr>
        <p:txBody>
          <a:bodyPr wrap="square">
            <a:spAutoFit/>
          </a:bodyPr>
          <a:lstStyle/>
          <a:p>
            <a:pPr algn="ctr"/>
            <a:r>
              <a:rPr lang="en-US" sz="1600" b="1" dirty="0">
                <a:solidFill>
                  <a:schemeClr val="bg1"/>
                </a:solidFill>
                <a:cs typeface="Myriad Pro"/>
              </a:rPr>
              <a:t/>
            </a:r>
            <a:br>
              <a:rPr lang="en-US" sz="1600" b="1" dirty="0">
                <a:solidFill>
                  <a:schemeClr val="bg1"/>
                </a:solidFill>
                <a:cs typeface="Myriad Pro"/>
              </a:rPr>
            </a:br>
            <a:r>
              <a:rPr lang="en-US" sz="3200" b="1" dirty="0">
                <a:solidFill>
                  <a:schemeClr val="bg1"/>
                </a:solidFill>
                <a:cs typeface="Myriad Pro"/>
              </a:rPr>
              <a:t>31% of county residents are projected to be 60 and over by 2030</a:t>
            </a:r>
          </a:p>
        </p:txBody>
      </p:sp>
      <p:sp>
        <p:nvSpPr>
          <p:cNvPr id="5" name="object 6"/>
          <p:cNvSpPr txBox="1"/>
          <p:nvPr/>
        </p:nvSpPr>
        <p:spPr>
          <a:xfrm>
            <a:off x="267952" y="6273760"/>
            <a:ext cx="8087771" cy="430887"/>
          </a:xfrm>
          <a:prstGeom prst="rect">
            <a:avLst/>
          </a:prstGeom>
        </p:spPr>
        <p:txBody>
          <a:bodyPr vert="horz" wrap="square" lIns="0" tIns="0" rIns="0" bIns="0" rtlCol="0">
            <a:spAutoFit/>
          </a:bodyPr>
          <a:lstStyle/>
          <a:p>
            <a:pPr marL="11206"/>
            <a:r>
              <a:rPr lang="en-US" sz="2800" spc="-4" dirty="0">
                <a:solidFill>
                  <a:srgbClr val="FFFFFF"/>
                </a:solidFill>
                <a:latin typeface="Futura Lt BT"/>
                <a:cs typeface="Futura Lt BT"/>
              </a:rPr>
              <a:t>DIVISION OF SENIOR AND ADULT SERVICES</a:t>
            </a:r>
            <a:endParaRPr sz="2800" dirty="0">
              <a:solidFill>
                <a:prstClr val="black"/>
              </a:solidFill>
              <a:latin typeface="Futura Lt BT"/>
              <a:cs typeface="Futura Lt BT"/>
            </a:endParaRPr>
          </a:p>
        </p:txBody>
      </p:sp>
    </p:spTree>
    <p:extLst>
      <p:ext uri="{BB962C8B-B14F-4D97-AF65-F5344CB8AC3E}">
        <p14:creationId xmlns:p14="http://schemas.microsoft.com/office/powerpoint/2010/main" val="821622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164317"/>
          </a:xfrm>
          <a:prstGeom prst="rect">
            <a:avLst/>
          </a:prstGeom>
        </p:spPr>
      </p:pic>
      <p:sp>
        <p:nvSpPr>
          <p:cNvPr id="4" name="Rectangle 3"/>
          <p:cNvSpPr/>
          <p:nvPr/>
        </p:nvSpPr>
        <p:spPr>
          <a:xfrm>
            <a:off x="0" y="805486"/>
            <a:ext cx="9144000" cy="1323439"/>
          </a:xfrm>
          <a:prstGeom prst="rect">
            <a:avLst/>
          </a:prstGeom>
          <a:solidFill>
            <a:schemeClr val="accent1">
              <a:alpha val="50196"/>
            </a:schemeClr>
          </a:solidFill>
        </p:spPr>
        <p:txBody>
          <a:bodyPr wrap="square">
            <a:spAutoFit/>
          </a:bodyPr>
          <a:lstStyle/>
          <a:p>
            <a:pPr algn="ctr"/>
            <a:r>
              <a:rPr lang="en-US" sz="1600" b="1" dirty="0">
                <a:solidFill>
                  <a:schemeClr val="bg1"/>
                </a:solidFill>
                <a:cs typeface="Myriad Pro"/>
              </a:rPr>
              <a:t/>
            </a:r>
            <a:br>
              <a:rPr lang="en-US" sz="1600" b="1" dirty="0">
                <a:solidFill>
                  <a:schemeClr val="bg1"/>
                </a:solidFill>
                <a:cs typeface="Myriad Pro"/>
              </a:rPr>
            </a:br>
            <a:r>
              <a:rPr lang="en-US" sz="3200" b="1" dirty="0">
                <a:solidFill>
                  <a:schemeClr val="bg1"/>
                </a:solidFill>
                <a:cs typeface="Myriad Pro"/>
              </a:rPr>
              <a:t>70.9% are homeowners</a:t>
            </a:r>
          </a:p>
          <a:p>
            <a:pPr algn="ctr"/>
            <a:r>
              <a:rPr lang="en-US" sz="3200" b="1" dirty="0">
                <a:solidFill>
                  <a:schemeClr val="bg1"/>
                </a:solidFill>
                <a:cs typeface="Myriad Pro"/>
              </a:rPr>
              <a:t>  </a:t>
            </a:r>
            <a:endParaRPr lang="en-US" sz="3200" dirty="0">
              <a:solidFill>
                <a:schemeClr val="bg1"/>
              </a:solidFill>
              <a:latin typeface="Franklin Gothic Book" charset="0"/>
              <a:ea typeface="Franklin Gothic Book" charset="0"/>
              <a:cs typeface="Franklin Gothic Book" charset="0"/>
            </a:endParaRPr>
          </a:p>
        </p:txBody>
      </p:sp>
      <p:sp>
        <p:nvSpPr>
          <p:cNvPr id="6" name="object 6">
            <a:extLst>
              <a:ext uri="{FF2B5EF4-FFF2-40B4-BE49-F238E27FC236}">
                <a16:creationId xmlns="" xmlns:a16="http://schemas.microsoft.com/office/drawing/2014/main" id="{D71EE1C7-BB0D-4E06-BE0E-6EB900DCFDDE}"/>
              </a:ext>
            </a:extLst>
          </p:cNvPr>
          <p:cNvSpPr txBox="1"/>
          <p:nvPr/>
        </p:nvSpPr>
        <p:spPr>
          <a:xfrm>
            <a:off x="154740" y="6326011"/>
            <a:ext cx="8087771" cy="430887"/>
          </a:xfrm>
          <a:prstGeom prst="rect">
            <a:avLst/>
          </a:prstGeom>
        </p:spPr>
        <p:txBody>
          <a:bodyPr vert="horz" wrap="square" lIns="0" tIns="0" rIns="0" bIns="0" rtlCol="0">
            <a:spAutoFit/>
          </a:bodyPr>
          <a:lstStyle/>
          <a:p>
            <a:pPr marL="11206"/>
            <a:r>
              <a:rPr lang="en-US" sz="2800" spc="-4" dirty="0">
                <a:solidFill>
                  <a:srgbClr val="FFFFFF"/>
                </a:solidFill>
                <a:latin typeface="Futura Lt BT"/>
                <a:cs typeface="Futura Lt BT"/>
              </a:rPr>
              <a:t>DIVISION OF SENIOR AND ADULT SERVICES</a:t>
            </a:r>
            <a:endParaRPr sz="2800" dirty="0">
              <a:solidFill>
                <a:prstClr val="black"/>
              </a:solidFill>
              <a:latin typeface="Futura Lt BT"/>
              <a:cs typeface="Futura Lt BT"/>
            </a:endParaRPr>
          </a:p>
        </p:txBody>
      </p:sp>
    </p:spTree>
    <p:extLst>
      <p:ext uri="{BB962C8B-B14F-4D97-AF65-F5344CB8AC3E}">
        <p14:creationId xmlns:p14="http://schemas.microsoft.com/office/powerpoint/2010/main" val="914411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340" b="10007"/>
          <a:stretch/>
        </p:blipFill>
        <p:spPr>
          <a:xfrm>
            <a:off x="0" y="0"/>
            <a:ext cx="9144000" cy="6207258"/>
          </a:xfrm>
          <a:prstGeom prst="rect">
            <a:avLst/>
          </a:prstGeom>
        </p:spPr>
      </p:pic>
      <p:sp>
        <p:nvSpPr>
          <p:cNvPr id="4" name="Rectangle 3"/>
          <p:cNvSpPr/>
          <p:nvPr/>
        </p:nvSpPr>
        <p:spPr>
          <a:xfrm>
            <a:off x="0" y="2287445"/>
            <a:ext cx="9144000" cy="2308324"/>
          </a:xfrm>
          <a:prstGeom prst="rect">
            <a:avLst/>
          </a:prstGeom>
          <a:solidFill>
            <a:schemeClr val="accent1">
              <a:alpha val="50196"/>
            </a:schemeClr>
          </a:solidFill>
        </p:spPr>
        <p:txBody>
          <a:bodyPr wrap="square">
            <a:spAutoFit/>
          </a:bodyPr>
          <a:lstStyle/>
          <a:p>
            <a:r>
              <a:rPr lang="en-US" sz="1600" b="1" dirty="0">
                <a:solidFill>
                  <a:schemeClr val="bg1"/>
                </a:solidFill>
                <a:cs typeface="Myriad Pro"/>
              </a:rPr>
              <a:t/>
            </a:r>
            <a:br>
              <a:rPr lang="en-US" sz="1600" b="1" dirty="0">
                <a:solidFill>
                  <a:schemeClr val="bg1"/>
                </a:solidFill>
                <a:cs typeface="Myriad Pro"/>
              </a:rPr>
            </a:br>
            <a:r>
              <a:rPr lang="en-US" sz="3200" b="1" dirty="0">
                <a:solidFill>
                  <a:schemeClr val="bg1"/>
                </a:solidFill>
                <a:cs typeface="Myriad Pro"/>
              </a:rPr>
              <a:t>2010: 2.7% adults in Ohio had a severe disability</a:t>
            </a:r>
          </a:p>
          <a:p>
            <a:endParaRPr lang="en-US" sz="3200" b="1" dirty="0">
              <a:solidFill>
                <a:schemeClr val="bg1"/>
              </a:solidFill>
              <a:cs typeface="Myriad Pro"/>
            </a:endParaRPr>
          </a:p>
          <a:p>
            <a:r>
              <a:rPr lang="en-US" sz="3200" b="1" dirty="0">
                <a:solidFill>
                  <a:schemeClr val="bg1"/>
                </a:solidFill>
                <a:cs typeface="Myriad Pro"/>
              </a:rPr>
              <a:t>2020: 10.5% adults in Ohio projected to have a   </a:t>
            </a:r>
          </a:p>
          <a:p>
            <a:r>
              <a:rPr lang="en-US" sz="3200" b="1" dirty="0">
                <a:solidFill>
                  <a:schemeClr val="bg1"/>
                </a:solidFill>
                <a:cs typeface="Myriad Pro"/>
              </a:rPr>
              <a:t>           severe disability </a:t>
            </a:r>
            <a:endParaRPr lang="en-US" sz="3200" dirty="0">
              <a:solidFill>
                <a:schemeClr val="bg1"/>
              </a:solidFill>
              <a:latin typeface="Franklin Gothic Book" charset="0"/>
              <a:ea typeface="Franklin Gothic Book" charset="0"/>
              <a:cs typeface="Franklin Gothic Book" charset="0"/>
            </a:endParaRPr>
          </a:p>
        </p:txBody>
      </p:sp>
      <p:sp>
        <p:nvSpPr>
          <p:cNvPr id="5" name="object 6"/>
          <p:cNvSpPr txBox="1"/>
          <p:nvPr/>
        </p:nvSpPr>
        <p:spPr>
          <a:xfrm>
            <a:off x="267952" y="6273760"/>
            <a:ext cx="8087771" cy="430887"/>
          </a:xfrm>
          <a:prstGeom prst="rect">
            <a:avLst/>
          </a:prstGeom>
        </p:spPr>
        <p:txBody>
          <a:bodyPr vert="horz" wrap="square" lIns="0" tIns="0" rIns="0" bIns="0" rtlCol="0">
            <a:spAutoFit/>
          </a:bodyPr>
          <a:lstStyle/>
          <a:p>
            <a:pPr marL="11206"/>
            <a:r>
              <a:rPr lang="en-US" sz="2800" spc="-4" dirty="0">
                <a:solidFill>
                  <a:srgbClr val="FFFFFF"/>
                </a:solidFill>
                <a:latin typeface="Futura Lt BT"/>
                <a:cs typeface="Futura Lt BT"/>
              </a:rPr>
              <a:t>DIVISION OF SENIOR AND ADULT SERVICES</a:t>
            </a:r>
            <a:endParaRPr sz="2800" dirty="0">
              <a:solidFill>
                <a:prstClr val="black"/>
              </a:solidFill>
              <a:latin typeface="Futura Lt BT"/>
              <a:cs typeface="Futura Lt BT"/>
            </a:endParaRPr>
          </a:p>
        </p:txBody>
      </p:sp>
    </p:spTree>
    <p:extLst>
      <p:ext uri="{BB962C8B-B14F-4D97-AF65-F5344CB8AC3E}">
        <p14:creationId xmlns:p14="http://schemas.microsoft.com/office/powerpoint/2010/main" val="492303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091486"/>
            <a:ext cx="9144000" cy="2800767"/>
          </a:xfrm>
          <a:prstGeom prst="rect">
            <a:avLst/>
          </a:prstGeom>
          <a:solidFill>
            <a:schemeClr val="accent1">
              <a:lumMod val="75000"/>
              <a:alpha val="50196"/>
            </a:schemeClr>
          </a:solidFill>
        </p:spPr>
        <p:txBody>
          <a:bodyPr wrap="square">
            <a:spAutoFit/>
          </a:bodyPr>
          <a:lstStyle/>
          <a:p>
            <a:pPr algn="ctr"/>
            <a:r>
              <a:rPr lang="en-US" sz="1600" b="1" dirty="0">
                <a:solidFill>
                  <a:schemeClr val="bg1"/>
                </a:solidFill>
                <a:cs typeface="Myriad Pro"/>
              </a:rPr>
              <a:t/>
            </a:r>
            <a:br>
              <a:rPr lang="en-US" sz="1600" b="1" dirty="0">
                <a:solidFill>
                  <a:schemeClr val="bg1"/>
                </a:solidFill>
                <a:cs typeface="Myriad Pro"/>
              </a:rPr>
            </a:br>
            <a:r>
              <a:rPr lang="en-US" sz="3200" b="1" dirty="0">
                <a:solidFill>
                  <a:schemeClr val="bg1"/>
                </a:solidFill>
                <a:cs typeface="Myriad Pro"/>
              </a:rPr>
              <a:t>The mission of DSAS is to empower seniors and adults with disabilities to age successfully by providing resources and support that preserve their independence.</a:t>
            </a:r>
            <a:br>
              <a:rPr lang="en-US" sz="3200" b="1" dirty="0">
                <a:solidFill>
                  <a:schemeClr val="bg1"/>
                </a:solidFill>
                <a:cs typeface="Myriad Pro"/>
              </a:rPr>
            </a:br>
            <a:endParaRPr lang="en-US" sz="3200" dirty="0">
              <a:solidFill>
                <a:schemeClr val="bg1"/>
              </a:solidFill>
              <a:latin typeface="Franklin Gothic Book" charset="0"/>
              <a:ea typeface="Franklin Gothic Book" charset="0"/>
              <a:cs typeface="Franklin Gothic Book" charset="0"/>
            </a:endParaRPr>
          </a:p>
        </p:txBody>
      </p:sp>
      <p:sp>
        <p:nvSpPr>
          <p:cNvPr id="5" name="object 6"/>
          <p:cNvSpPr txBox="1"/>
          <p:nvPr/>
        </p:nvSpPr>
        <p:spPr>
          <a:xfrm>
            <a:off x="267952" y="6273760"/>
            <a:ext cx="8087771" cy="430887"/>
          </a:xfrm>
          <a:prstGeom prst="rect">
            <a:avLst/>
          </a:prstGeom>
        </p:spPr>
        <p:txBody>
          <a:bodyPr vert="horz" wrap="square" lIns="0" tIns="0" rIns="0" bIns="0" rtlCol="0">
            <a:spAutoFit/>
          </a:bodyPr>
          <a:lstStyle/>
          <a:p>
            <a:pPr marL="11206"/>
            <a:r>
              <a:rPr lang="en-US" sz="2800" spc="-4" dirty="0">
                <a:solidFill>
                  <a:srgbClr val="FFFFFF"/>
                </a:solidFill>
                <a:latin typeface="Futura Lt BT"/>
                <a:cs typeface="Futura Lt BT"/>
              </a:rPr>
              <a:t>DIVISION OF SENIOR AND ADULT SERVICES</a:t>
            </a:r>
            <a:endParaRPr sz="2800" dirty="0">
              <a:solidFill>
                <a:prstClr val="black"/>
              </a:solidFill>
              <a:latin typeface="Futura Lt BT"/>
              <a:cs typeface="Futura Lt BT"/>
            </a:endParaRPr>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774379"/>
            <a:ext cx="2438400"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439318" y="1858641"/>
            <a:ext cx="2265364" cy="769441"/>
          </a:xfrm>
          <a:prstGeom prst="rect">
            <a:avLst/>
          </a:prstGeom>
        </p:spPr>
        <p:txBody>
          <a:bodyPr wrap="none">
            <a:spAutoFit/>
          </a:bodyPr>
          <a:lstStyle/>
          <a:p>
            <a:r>
              <a:rPr lang="en-US" sz="4400" b="1" dirty="0">
                <a:solidFill>
                  <a:srgbClr val="1C3F93"/>
                </a:solidFill>
              </a:rPr>
              <a:t>MISSION</a:t>
            </a:r>
            <a:endParaRPr lang="en-US" sz="4400" dirty="0">
              <a:solidFill>
                <a:srgbClr val="1C3F93"/>
              </a:solidFill>
            </a:endParaRPr>
          </a:p>
        </p:txBody>
      </p:sp>
    </p:spTree>
    <p:extLst>
      <p:ext uri="{BB962C8B-B14F-4D97-AF65-F5344CB8AC3E}">
        <p14:creationId xmlns:p14="http://schemas.microsoft.com/office/powerpoint/2010/main" val="2203375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 xmlns:a16="http://schemas.microsoft.com/office/drawing/2014/main" id="{E09F633B-2C32-4EAB-8343-613FE0C8D611}"/>
              </a:ext>
            </a:extLst>
          </p:cNvPr>
          <p:cNvGraphicFramePr/>
          <p:nvPr>
            <p:extLst>
              <p:ext uri="{D42A27DB-BD31-4B8C-83A1-F6EECF244321}">
                <p14:modId xmlns:p14="http://schemas.microsoft.com/office/powerpoint/2010/main" val="1279564431"/>
              </p:ext>
            </p:extLst>
          </p:nvPr>
        </p:nvGraphicFramePr>
        <p:xfrm>
          <a:off x="-113211" y="0"/>
          <a:ext cx="9379131" cy="6235337"/>
        </p:xfrm>
        <a:graphic>
          <a:graphicData uri="http://schemas.openxmlformats.org/drawingml/2006/chart">
            <c:chart xmlns:c="http://schemas.openxmlformats.org/drawingml/2006/chart" xmlns:r="http://schemas.openxmlformats.org/officeDocument/2006/relationships" r:id="rId3"/>
          </a:graphicData>
        </a:graphic>
      </p:graphicFrame>
      <p:sp>
        <p:nvSpPr>
          <p:cNvPr id="3" name="object 6">
            <a:extLst>
              <a:ext uri="{FF2B5EF4-FFF2-40B4-BE49-F238E27FC236}">
                <a16:creationId xmlns="" xmlns:a16="http://schemas.microsoft.com/office/drawing/2014/main" id="{12A73152-9CFF-44AA-8F63-118C6130846C}"/>
              </a:ext>
            </a:extLst>
          </p:cNvPr>
          <p:cNvSpPr txBox="1"/>
          <p:nvPr/>
        </p:nvSpPr>
        <p:spPr>
          <a:xfrm>
            <a:off x="163449" y="6360845"/>
            <a:ext cx="8087771" cy="430887"/>
          </a:xfrm>
          <a:prstGeom prst="rect">
            <a:avLst/>
          </a:prstGeom>
        </p:spPr>
        <p:txBody>
          <a:bodyPr vert="horz" wrap="square" lIns="0" tIns="0" rIns="0" bIns="0" rtlCol="0">
            <a:spAutoFit/>
          </a:bodyPr>
          <a:lstStyle/>
          <a:p>
            <a:pPr marL="11206"/>
            <a:r>
              <a:rPr lang="en-US" sz="2800" spc="-4" dirty="0">
                <a:solidFill>
                  <a:srgbClr val="FFFFFF"/>
                </a:solidFill>
                <a:latin typeface="Futura Lt BT"/>
                <a:cs typeface="Futura Lt BT"/>
              </a:rPr>
              <a:t>DIVISION OF SENIOR AND ADULT SERVICES</a:t>
            </a:r>
            <a:endParaRPr sz="2800" dirty="0">
              <a:solidFill>
                <a:prstClr val="black"/>
              </a:solidFill>
              <a:latin typeface="Futura Lt BT"/>
              <a:cs typeface="Futura Lt BT"/>
            </a:endParaRPr>
          </a:p>
        </p:txBody>
      </p:sp>
    </p:spTree>
    <p:extLst>
      <p:ext uri="{BB962C8B-B14F-4D97-AF65-F5344CB8AC3E}">
        <p14:creationId xmlns:p14="http://schemas.microsoft.com/office/powerpoint/2010/main" val="175655794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uyahoga_County_pptnew.pptx" id="{303C1D82-19D6-4C3C-954F-2CE28B10EE69}" vid="{75C1176C-3C1D-4470-9AB4-3943A3CA4D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11643</TotalTime>
  <Words>2150</Words>
  <Application>Microsoft Office PowerPoint</Application>
  <PresentationFormat>On-screen Show (4:3)</PresentationFormat>
  <Paragraphs>352</Paragraphs>
  <Slides>24</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Franklin Gothic Book</vt:lpstr>
      <vt:lpstr>Futura Lt BT</vt:lpstr>
      <vt:lpstr>Myriad Pro</vt:lpstr>
      <vt:lpstr>Times New Roman</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INFORMATION SERVICES</vt:lpstr>
      <vt:lpstr>PowerPoint Presentation</vt:lpstr>
      <vt:lpstr>PowerPoint Presentation</vt:lpstr>
      <vt:lpstr>PowerPoint Presentation</vt:lpstr>
      <vt:lpstr>PowerPoint Presentation</vt:lpstr>
      <vt:lpstr>PowerPoint Presentation</vt:lpstr>
      <vt:lpstr>PowerPoint Presentation</vt:lpstr>
    </vt:vector>
  </TitlesOfParts>
  <Company>Cuyahoga County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MIranda Pomiecko</dc:creator>
  <cp:lastModifiedBy>Perkins, Fatima</cp:lastModifiedBy>
  <cp:revision>323</cp:revision>
  <cp:lastPrinted>2019-08-13T20:39:56Z</cp:lastPrinted>
  <dcterms:created xsi:type="dcterms:W3CDTF">2016-11-14T19:12:55Z</dcterms:created>
  <dcterms:modified xsi:type="dcterms:W3CDTF">2019-10-04T21:24:45Z</dcterms:modified>
</cp:coreProperties>
</file>