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76" r:id="rId2"/>
    <p:sldId id="269" r:id="rId3"/>
    <p:sldId id="300" r:id="rId4"/>
    <p:sldId id="302" r:id="rId5"/>
    <p:sldId id="301" r:id="rId6"/>
    <p:sldId id="289" r:id="rId7"/>
    <p:sldId id="360" r:id="rId8"/>
    <p:sldId id="296" r:id="rId9"/>
    <p:sldId id="304" r:id="rId10"/>
    <p:sldId id="359" r:id="rId11"/>
    <p:sldId id="349" r:id="rId12"/>
    <p:sldId id="305" r:id="rId13"/>
    <p:sldId id="365" r:id="rId14"/>
    <p:sldId id="366" r:id="rId15"/>
    <p:sldId id="416" r:id="rId16"/>
    <p:sldId id="417" r:id="rId17"/>
    <p:sldId id="418" r:id="rId18"/>
    <p:sldId id="364" r:id="rId19"/>
    <p:sldId id="297" r:id="rId20"/>
    <p:sldId id="354" r:id="rId21"/>
    <p:sldId id="361" r:id="rId22"/>
    <p:sldId id="363" r:id="rId23"/>
    <p:sldId id="27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2">
          <p15:clr>
            <a:srgbClr val="A4A3A4"/>
          </p15:clr>
        </p15:guide>
        <p15:guide id="2" pos="45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377"/>
    <a:srgbClr val="336600"/>
    <a:srgbClr val="DBF5DD"/>
    <a:srgbClr val="1332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53" autoAdjust="0"/>
    <p:restoredTop sz="75498" autoAdjust="0"/>
  </p:normalViewPr>
  <p:slideViewPr>
    <p:cSldViewPr snapToGrid="0" snapToObjects="1" showGuides="1">
      <p:cViewPr varScale="1">
        <p:scale>
          <a:sx n="67" d="100"/>
          <a:sy n="67" d="100"/>
        </p:scale>
        <p:origin x="1570" y="38"/>
      </p:cViewPr>
      <p:guideLst>
        <p:guide orient="horz" pos="1242"/>
        <p:guide pos="450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66639329284517E-2"/>
          <c:y val="2.9802708577161007E-2"/>
          <c:w val="0.90769473161500269"/>
          <c:h val="0.75043913619853264"/>
        </c:manualLayout>
      </c:layout>
      <c:barChart>
        <c:barDir val="col"/>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Lbls>
            <c:dLbl>
              <c:idx val="0"/>
              <c:layout>
                <c:manualLayout>
                  <c:x val="3.7655184948481159E-3"/>
                  <c:y val="7.202147260660451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6DE-456E-8D6F-5217348DE862}"/>
                </c:ex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Karla" pitchFamily="2" charset="0"/>
                    <a:ea typeface="Karla" pitchFamily="2" charset="0"/>
                    <a:cs typeface="Kalinga" panose="020B0502040204020203"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Asthma</c:v>
                </c:pt>
                <c:pt idx="1">
                  <c:v>Heart Attack</c:v>
                </c:pt>
                <c:pt idx="2">
                  <c:v>Diabetic</c:v>
                </c:pt>
                <c:pt idx="3">
                  <c:v>Congestive Heart Failure</c:v>
                </c:pt>
                <c:pt idx="4">
                  <c:v>Activities of Daily Living Limitation</c:v>
                </c:pt>
                <c:pt idx="5">
                  <c:v>High Blood Pressure</c:v>
                </c:pt>
              </c:strCache>
            </c:strRef>
          </c:cat>
          <c:val>
            <c:numRef>
              <c:f>Sheet1!$B$2:$B$7</c:f>
              <c:numCache>
                <c:formatCode>General</c:formatCode>
                <c:ptCount val="6"/>
                <c:pt idx="0">
                  <c:v>0.91</c:v>
                </c:pt>
                <c:pt idx="1">
                  <c:v>0.66</c:v>
                </c:pt>
                <c:pt idx="2">
                  <c:v>0.65</c:v>
                </c:pt>
                <c:pt idx="3">
                  <c:v>0.56999999999999995</c:v>
                </c:pt>
                <c:pt idx="4">
                  <c:v>0.32</c:v>
                </c:pt>
                <c:pt idx="5">
                  <c:v>0.19</c:v>
                </c:pt>
              </c:numCache>
            </c:numRef>
          </c:val>
          <c:extLst xmlns:c16r2="http://schemas.microsoft.com/office/drawing/2015/06/chart">
            <c:ext xmlns:c16="http://schemas.microsoft.com/office/drawing/2014/chart" uri="{C3380CC4-5D6E-409C-BE32-E72D297353CC}">
              <c16:uniqueId val="{00000001-76DE-456E-8D6F-5217348DE862}"/>
            </c:ext>
          </c:extLst>
        </c:ser>
        <c:dLbls>
          <c:showLegendKey val="0"/>
          <c:showVal val="0"/>
          <c:showCatName val="0"/>
          <c:showSerName val="0"/>
          <c:showPercent val="0"/>
          <c:showBubbleSize val="0"/>
        </c:dLbls>
        <c:gapWidth val="219"/>
        <c:overlap val="-27"/>
        <c:axId val="203525640"/>
        <c:axId val="203526032"/>
      </c:barChart>
      <c:catAx>
        <c:axId val="203525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Karla" pitchFamily="2" charset="0"/>
                <a:ea typeface="Karla" pitchFamily="2" charset="0"/>
                <a:cs typeface="Kalinga" panose="020B0502040204020203" pitchFamily="34" charset="0"/>
              </a:defRPr>
            </a:pPr>
            <a:endParaRPr lang="en-US"/>
          </a:p>
        </c:txPr>
        <c:crossAx val="203526032"/>
        <c:crosses val="autoZero"/>
        <c:auto val="1"/>
        <c:lblAlgn val="ctr"/>
        <c:lblOffset val="100"/>
        <c:noMultiLvlLbl val="0"/>
      </c:catAx>
      <c:valAx>
        <c:axId val="203526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Karla" pitchFamily="2" charset="0"/>
                <a:ea typeface="Karla" pitchFamily="2" charset="0"/>
                <a:cs typeface="Kalinga" panose="020B0502040204020203" pitchFamily="34" charset="0"/>
              </a:defRPr>
            </a:pPr>
            <a:endParaRPr lang="en-US"/>
          </a:p>
        </c:txPr>
        <c:crossAx val="2035256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Karla" pitchFamily="2" charset="0"/>
          <a:ea typeface="Karla"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sng" strike="noStrike" kern="1200" spc="0" baseline="0">
                <a:solidFill>
                  <a:schemeClr val="tx1">
                    <a:lumMod val="65000"/>
                    <a:lumOff val="35000"/>
                  </a:schemeClr>
                </a:solidFill>
                <a:latin typeface="Karla" pitchFamily="2" charset="0"/>
                <a:ea typeface="Karla" pitchFamily="2" charset="0"/>
                <a:cs typeface="+mn-cs"/>
              </a:defRPr>
            </a:pPr>
            <a:r>
              <a:rPr lang="en-US" sz="2000" u="sng" dirty="0"/>
              <a:t>Senior Obesity Rate by Income Level</a:t>
            </a:r>
          </a:p>
        </c:rich>
      </c:tx>
      <c:overlay val="0"/>
      <c:spPr>
        <a:noFill/>
        <a:ln>
          <a:noFill/>
        </a:ln>
        <a:effectLst/>
      </c:spPr>
      <c:txPr>
        <a:bodyPr rot="0" spcFirstLastPara="1" vertOverflow="ellipsis" vert="horz" wrap="square" anchor="ctr" anchorCtr="1"/>
        <a:lstStyle/>
        <a:p>
          <a:pPr>
            <a:defRPr sz="2000" b="0" i="0" u="sng" strike="noStrike" kern="1200" spc="0" baseline="0">
              <a:solidFill>
                <a:schemeClr val="tx1">
                  <a:lumMod val="65000"/>
                  <a:lumOff val="35000"/>
                </a:schemeClr>
              </a:solidFill>
              <a:latin typeface="Karla" pitchFamily="2" charset="0"/>
              <a:ea typeface="Karla" pitchFamily="2" charset="0"/>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bg1">
                <a:lumMod val="75000"/>
              </a:schemeClr>
            </a:solidFill>
            <a:ln>
              <a:noFill/>
            </a:ln>
            <a:effectLst/>
          </c:spPr>
          <c:invertIfNegative val="0"/>
          <c:dPt>
            <c:idx val="0"/>
            <c:invertIfNegative val="0"/>
            <c:bubble3D val="0"/>
            <c:spPr>
              <a:solidFill>
                <a:srgbClr val="008448"/>
              </a:solidFill>
              <a:ln>
                <a:noFill/>
              </a:ln>
              <a:effectLst/>
            </c:spPr>
            <c:extLst xmlns:c16r2="http://schemas.microsoft.com/office/drawing/2015/06/chart">
              <c:ext xmlns:c16="http://schemas.microsoft.com/office/drawing/2014/chart" uri="{C3380CC4-5D6E-409C-BE32-E72D297353CC}">
                <c16:uniqueId val="{00000001-BD27-48DF-B706-CB17C3AD0077}"/>
              </c:ext>
            </c:extLst>
          </c:dPt>
          <c:dPt>
            <c:idx val="1"/>
            <c:invertIfNegative val="0"/>
            <c:bubble3D val="0"/>
            <c:spPr>
              <a:solidFill>
                <a:srgbClr val="008448"/>
              </a:solidFill>
              <a:ln>
                <a:noFill/>
              </a:ln>
              <a:effectLst/>
            </c:spPr>
            <c:extLst xmlns:c16r2="http://schemas.microsoft.com/office/drawing/2015/06/chart">
              <c:ext xmlns:c16="http://schemas.microsoft.com/office/drawing/2014/chart" uri="{C3380CC4-5D6E-409C-BE32-E72D297353CC}">
                <c16:uniqueId val="{00000003-BD27-48DF-B706-CB17C3AD0077}"/>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Karla" pitchFamily="2" charset="0"/>
                    <a:ea typeface="Karla" pitchFamily="2" charset="0"/>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$25,000</c:v>
                </c:pt>
                <c:pt idx="1">
                  <c:v>$25,000-$49,999</c:v>
                </c:pt>
                <c:pt idx="2">
                  <c:v>$50,000-$74,999</c:v>
                </c:pt>
                <c:pt idx="3">
                  <c:v>$75,000 or More</c:v>
                </c:pt>
              </c:strCache>
            </c:strRef>
          </c:cat>
          <c:val>
            <c:numRef>
              <c:f>Sheet1!$B$2:$B$5</c:f>
              <c:numCache>
                <c:formatCode>0%</c:formatCode>
                <c:ptCount val="4"/>
                <c:pt idx="0">
                  <c:v>0.32</c:v>
                </c:pt>
                <c:pt idx="1">
                  <c:v>0.3</c:v>
                </c:pt>
                <c:pt idx="2">
                  <c:v>0.27</c:v>
                </c:pt>
                <c:pt idx="3">
                  <c:v>0.23</c:v>
                </c:pt>
              </c:numCache>
            </c:numRef>
          </c:val>
          <c:extLst xmlns:c16r2="http://schemas.microsoft.com/office/drawing/2015/06/chart">
            <c:ext xmlns:c16="http://schemas.microsoft.com/office/drawing/2014/chart" uri="{C3380CC4-5D6E-409C-BE32-E72D297353CC}">
              <c16:uniqueId val="{00000004-BD27-48DF-B706-CB17C3AD0077}"/>
            </c:ext>
          </c:extLst>
        </c:ser>
        <c:dLbls>
          <c:showLegendKey val="0"/>
          <c:showVal val="0"/>
          <c:showCatName val="0"/>
          <c:showSerName val="0"/>
          <c:showPercent val="0"/>
          <c:showBubbleSize val="0"/>
        </c:dLbls>
        <c:gapWidth val="182"/>
        <c:axId val="206695816"/>
        <c:axId val="206696208"/>
      </c:barChart>
      <c:catAx>
        <c:axId val="206695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Karla" pitchFamily="2" charset="0"/>
                <a:ea typeface="Karla" pitchFamily="2" charset="0"/>
                <a:cs typeface="+mn-cs"/>
              </a:defRPr>
            </a:pPr>
            <a:endParaRPr lang="en-US"/>
          </a:p>
        </c:txPr>
        <c:crossAx val="206696208"/>
        <c:crosses val="autoZero"/>
        <c:auto val="1"/>
        <c:lblAlgn val="ctr"/>
        <c:lblOffset val="100"/>
        <c:noMultiLvlLbl val="0"/>
      </c:catAx>
      <c:valAx>
        <c:axId val="2066962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Karla" pitchFamily="2" charset="0"/>
                <a:ea typeface="Karla" pitchFamily="2" charset="0"/>
                <a:cs typeface="+mn-cs"/>
              </a:defRPr>
            </a:pPr>
            <a:endParaRPr lang="en-US"/>
          </a:p>
        </c:txPr>
        <c:crossAx val="2066958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Karla" pitchFamily="2" charset="0"/>
          <a:ea typeface="Karla"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Karla" pitchFamily="2" charset="0"/>
                <a:ea typeface="Karla" pitchFamily="2" charset="0"/>
                <a:cs typeface="+mn-cs"/>
              </a:defRPr>
            </a:pPr>
            <a:r>
              <a:rPr lang="en-US" dirty="0">
                <a:solidFill>
                  <a:schemeClr val="tx1">
                    <a:lumMod val="65000"/>
                    <a:lumOff val="35000"/>
                  </a:schemeClr>
                </a:solidFill>
              </a:rPr>
              <a:t>Seniors (65+)</a:t>
            </a:r>
            <a:r>
              <a:rPr lang="en-US" baseline="0" dirty="0">
                <a:solidFill>
                  <a:schemeClr val="tx1">
                    <a:lumMod val="65000"/>
                    <a:lumOff val="35000"/>
                  </a:schemeClr>
                </a:solidFill>
              </a:rPr>
              <a:t> </a:t>
            </a:r>
            <a:r>
              <a:rPr lang="en-US" dirty="0">
                <a:solidFill>
                  <a:schemeClr val="tx1">
                    <a:lumMod val="65000"/>
                    <a:lumOff val="35000"/>
                  </a:schemeClr>
                </a:solidFill>
              </a:rPr>
              <a:t>Reporting Very Good/Excellent Health Status by Income Level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Karla" pitchFamily="2" charset="0"/>
              <a:ea typeface="Karla" pitchFamily="2" charset="0"/>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014894"/>
              </a:solidFill>
              <a:ln>
                <a:noFill/>
              </a:ln>
              <a:effectLst/>
            </c:spPr>
            <c:extLst xmlns:c16r2="http://schemas.microsoft.com/office/drawing/2015/06/chart">
              <c:ext xmlns:c16="http://schemas.microsoft.com/office/drawing/2014/chart" uri="{C3380CC4-5D6E-409C-BE32-E72D297353CC}">
                <c16:uniqueId val="{00000001-0800-4C22-8A1C-E0351309783F}"/>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Karla" pitchFamily="2" charset="0"/>
                    <a:ea typeface="Karla" pitchFamily="2" charset="0"/>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$25,000</c:v>
                </c:pt>
                <c:pt idx="1">
                  <c:v>$25,000-$49,999</c:v>
                </c:pt>
                <c:pt idx="2">
                  <c:v>$50,000-$74,999</c:v>
                </c:pt>
                <c:pt idx="3">
                  <c:v>$75,000 or More</c:v>
                </c:pt>
              </c:strCache>
            </c:strRef>
          </c:cat>
          <c:val>
            <c:numRef>
              <c:f>Sheet1!$B$2:$B$5</c:f>
              <c:numCache>
                <c:formatCode>0%</c:formatCode>
                <c:ptCount val="4"/>
                <c:pt idx="0">
                  <c:v>0.26</c:v>
                </c:pt>
                <c:pt idx="1">
                  <c:v>0.4</c:v>
                </c:pt>
                <c:pt idx="2">
                  <c:v>0.5</c:v>
                </c:pt>
                <c:pt idx="3">
                  <c:v>0.61</c:v>
                </c:pt>
              </c:numCache>
            </c:numRef>
          </c:val>
          <c:extLst xmlns:c16r2="http://schemas.microsoft.com/office/drawing/2015/06/chart">
            <c:ext xmlns:c16="http://schemas.microsoft.com/office/drawing/2014/chart" uri="{C3380CC4-5D6E-409C-BE32-E72D297353CC}">
              <c16:uniqueId val="{00000002-0800-4C22-8A1C-E0351309783F}"/>
            </c:ext>
          </c:extLst>
        </c:ser>
        <c:dLbls>
          <c:dLblPos val="outEnd"/>
          <c:showLegendKey val="0"/>
          <c:showVal val="1"/>
          <c:showCatName val="0"/>
          <c:showSerName val="0"/>
          <c:showPercent val="0"/>
          <c:showBubbleSize val="0"/>
        </c:dLbls>
        <c:gapWidth val="182"/>
        <c:axId val="206696992"/>
        <c:axId val="206697384"/>
      </c:barChart>
      <c:catAx>
        <c:axId val="206696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Karla" pitchFamily="2" charset="0"/>
                <a:ea typeface="Karla" pitchFamily="2" charset="0"/>
                <a:cs typeface="+mn-cs"/>
              </a:defRPr>
            </a:pPr>
            <a:endParaRPr lang="en-US"/>
          </a:p>
        </c:txPr>
        <c:crossAx val="206697384"/>
        <c:crosses val="autoZero"/>
        <c:auto val="1"/>
        <c:lblAlgn val="ctr"/>
        <c:lblOffset val="100"/>
        <c:noMultiLvlLbl val="0"/>
      </c:catAx>
      <c:valAx>
        <c:axId val="206697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Karla" pitchFamily="2" charset="0"/>
                <a:ea typeface="Karla" pitchFamily="2" charset="0"/>
                <a:cs typeface="+mn-cs"/>
              </a:defRPr>
            </a:pPr>
            <a:endParaRPr lang="en-US"/>
          </a:p>
        </c:txPr>
        <c:crossAx val="2066969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Karla" pitchFamily="2" charset="0"/>
          <a:ea typeface="Karla"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Households</c:v>
                </c:pt>
              </c:strCache>
            </c:strRef>
          </c:tx>
          <c:spPr>
            <a:solidFill>
              <a:srgbClr val="01489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Karla" pitchFamily="2" charset="0"/>
                    <a:ea typeface="Karla" pitchFamily="2" charset="0"/>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Diabetes</c:v>
                </c:pt>
                <c:pt idx="1">
                  <c:v>High Blood Pressure</c:v>
                </c:pt>
              </c:strCache>
            </c:strRef>
          </c:cat>
          <c:val>
            <c:numRef>
              <c:f>Sheet1!$B$2:$B$3</c:f>
              <c:numCache>
                <c:formatCode>General</c:formatCode>
                <c:ptCount val="2"/>
                <c:pt idx="0">
                  <c:v>0.3</c:v>
                </c:pt>
                <c:pt idx="1">
                  <c:v>0.61</c:v>
                </c:pt>
              </c:numCache>
            </c:numRef>
          </c:val>
          <c:extLst xmlns:c16r2="http://schemas.microsoft.com/office/drawing/2015/06/chart">
            <c:ext xmlns:c16="http://schemas.microsoft.com/office/drawing/2014/chart" uri="{C3380CC4-5D6E-409C-BE32-E72D297353CC}">
              <c16:uniqueId val="{00000000-7C07-4DCF-9F3D-08FC5670B863}"/>
            </c:ext>
          </c:extLst>
        </c:ser>
        <c:ser>
          <c:idx val="1"/>
          <c:order val="1"/>
          <c:tx>
            <c:strRef>
              <c:f>Sheet1!$C$1</c:f>
              <c:strCache>
                <c:ptCount val="1"/>
                <c:pt idx="0">
                  <c:v>Households with Seniors (60+)</c:v>
                </c:pt>
              </c:strCache>
            </c:strRef>
          </c:tx>
          <c:spPr>
            <a:solidFill>
              <a:srgbClr val="6699F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Karla" pitchFamily="2" charset="0"/>
                    <a:ea typeface="Karla" pitchFamily="2" charset="0"/>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Diabetes</c:v>
                </c:pt>
                <c:pt idx="1">
                  <c:v>High Blood Pressure</c:v>
                </c:pt>
              </c:strCache>
            </c:strRef>
          </c:cat>
          <c:val>
            <c:numRef>
              <c:f>Sheet1!$C$2:$C$3</c:f>
              <c:numCache>
                <c:formatCode>General</c:formatCode>
                <c:ptCount val="2"/>
                <c:pt idx="0">
                  <c:v>0.39</c:v>
                </c:pt>
                <c:pt idx="1">
                  <c:v>0.76</c:v>
                </c:pt>
              </c:numCache>
            </c:numRef>
          </c:val>
          <c:extLst xmlns:c16r2="http://schemas.microsoft.com/office/drawing/2015/06/chart">
            <c:ext xmlns:c16="http://schemas.microsoft.com/office/drawing/2014/chart" uri="{C3380CC4-5D6E-409C-BE32-E72D297353CC}">
              <c16:uniqueId val="{00000001-7C07-4DCF-9F3D-08FC5670B863}"/>
            </c:ext>
          </c:extLst>
        </c:ser>
        <c:dLbls>
          <c:dLblPos val="outEnd"/>
          <c:showLegendKey val="0"/>
          <c:showVal val="1"/>
          <c:showCatName val="0"/>
          <c:showSerName val="0"/>
          <c:showPercent val="0"/>
          <c:showBubbleSize val="0"/>
        </c:dLbls>
        <c:gapWidth val="219"/>
        <c:overlap val="-27"/>
        <c:axId val="206698168"/>
        <c:axId val="206698560"/>
      </c:barChart>
      <c:catAx>
        <c:axId val="20669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Karla" pitchFamily="2" charset="0"/>
                <a:ea typeface="Karla" pitchFamily="2" charset="0"/>
                <a:cs typeface="+mn-cs"/>
              </a:defRPr>
            </a:pPr>
            <a:endParaRPr lang="en-US"/>
          </a:p>
        </c:txPr>
        <c:crossAx val="206698560"/>
        <c:crosses val="autoZero"/>
        <c:auto val="1"/>
        <c:lblAlgn val="ctr"/>
        <c:lblOffset val="100"/>
        <c:noMultiLvlLbl val="0"/>
      </c:catAx>
      <c:valAx>
        <c:axId val="2066985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Karla" pitchFamily="2" charset="0"/>
                <a:ea typeface="Karla" pitchFamily="2" charset="0"/>
                <a:cs typeface="+mn-cs"/>
              </a:defRPr>
            </a:pPr>
            <a:endParaRPr lang="en-US"/>
          </a:p>
        </c:txPr>
        <c:crossAx val="20669816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Karla" pitchFamily="2" charset="0"/>
              <a:ea typeface="Karla" pitchFamily="2" charset="0"/>
              <a:cs typeface="+mn-cs"/>
            </a:defRPr>
          </a:pPr>
          <a:endParaRPr lang="en-US"/>
        </a:p>
      </c:txPr>
    </c:legend>
    <c:plotVisOnly val="1"/>
    <c:dispBlanksAs val="gap"/>
    <c:showDLblsOverMax val="0"/>
  </c:chart>
  <c:spPr>
    <a:noFill/>
    <a:ln>
      <a:noFill/>
    </a:ln>
    <a:effectLst/>
  </c:spPr>
  <c:txPr>
    <a:bodyPr/>
    <a:lstStyle/>
    <a:p>
      <a:pPr>
        <a:defRPr>
          <a:latin typeface="Karla" pitchFamily="2" charset="0"/>
          <a:ea typeface="Karla"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B9599-2B6C-418F-AEDF-647E45004164}" type="doc">
      <dgm:prSet loTypeId="urn:microsoft.com/office/officeart/2008/layout/HexagonCluster" loCatId="picture" qsTypeId="urn:microsoft.com/office/officeart/2005/8/quickstyle/simple2" qsCatId="simple" csTypeId="urn:microsoft.com/office/officeart/2005/8/colors/accent6_1" csCatId="accent6" phldr="1"/>
      <dgm:spPr/>
      <dgm:t>
        <a:bodyPr/>
        <a:lstStyle/>
        <a:p>
          <a:endParaRPr lang="en-US"/>
        </a:p>
      </dgm:t>
    </dgm:pt>
    <dgm:pt modelId="{99BCD135-428B-4E91-AED8-482D8BDE8010}">
      <dgm:prSet phldrT="[Text]" custT="1"/>
      <dgm:spPr>
        <a:xfrm>
          <a:off x="1371596" y="2012192"/>
          <a:ext cx="1410790" cy="1210978"/>
        </a:xfrm>
      </dgm:spPr>
      <dgm:t>
        <a:bodyPr/>
        <a:lstStyle/>
        <a:p>
          <a:r>
            <a:rPr lang="en-US" sz="1600" b="1" dirty="0">
              <a:effectLst/>
              <a:latin typeface="Karla" pitchFamily="2" charset="0"/>
              <a:ea typeface="Karla" pitchFamily="2" charset="0"/>
              <a:cs typeface="+mn-cs"/>
            </a:rPr>
            <a:t>School Markets</a:t>
          </a:r>
        </a:p>
        <a:p>
          <a:r>
            <a:rPr lang="en-US" sz="1500" dirty="0">
              <a:latin typeface="Karla" pitchFamily="2" charset="0"/>
              <a:ea typeface="Karla" pitchFamily="2" charset="0"/>
              <a:cs typeface="+mn-cs"/>
            </a:rPr>
            <a:t>29</a:t>
          </a:r>
        </a:p>
      </dgm:t>
    </dgm:pt>
    <dgm:pt modelId="{7A88CF60-B704-47C3-95AA-2EEC4D18D391}" type="parTrans" cxnId="{8CE76071-2EDF-4CAF-B732-63C98F643EA1}">
      <dgm:prSet/>
      <dgm:spPr/>
      <dgm:t>
        <a:bodyPr/>
        <a:lstStyle/>
        <a:p>
          <a:endParaRPr lang="en-US"/>
        </a:p>
      </dgm:t>
    </dgm:pt>
    <dgm:pt modelId="{2BDE1E3C-3E95-4DC8-A595-18569C6C36B3}" type="sibTrans" cxnId="{8CE76071-2EDF-4CAF-B732-63C98F643EA1}">
      <dgm:prSet/>
      <dgm:spPr>
        <a:xfrm>
          <a:off x="3805358" y="1985694"/>
          <a:ext cx="1410790" cy="1210978"/>
        </a:xfr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CD4B2D22-845F-4736-8FA8-5EC4CA52A865}">
      <dgm:prSet phldrT="[Text]" custT="1"/>
      <dgm:spPr>
        <a:xfrm>
          <a:off x="2585937" y="1339172"/>
          <a:ext cx="1410790" cy="1210978"/>
        </a:xfrm>
      </dgm:spPr>
      <dgm:t>
        <a:bodyPr/>
        <a:lstStyle/>
        <a:p>
          <a:r>
            <a:rPr lang="en-US" sz="1600" b="1" dirty="0">
              <a:latin typeface="Karla" pitchFamily="2" charset="0"/>
              <a:ea typeface="Karla" pitchFamily="2" charset="0"/>
              <a:cs typeface="+mn-cs"/>
            </a:rPr>
            <a:t>Hot Meals &amp; Shelters</a:t>
          </a:r>
        </a:p>
        <a:p>
          <a:r>
            <a:rPr lang="en-US" sz="1500" dirty="0">
              <a:latin typeface="Karla" pitchFamily="2" charset="0"/>
              <a:ea typeface="Karla" pitchFamily="2" charset="0"/>
              <a:cs typeface="+mn-cs"/>
            </a:rPr>
            <a:t>132</a:t>
          </a:r>
        </a:p>
      </dgm:t>
    </dgm:pt>
    <dgm:pt modelId="{961678AB-0B95-41D2-AA43-F9322E467999}" type="parTrans" cxnId="{B561AF8E-35AF-4D13-B075-935AAA102024}">
      <dgm:prSet/>
      <dgm:spPr/>
      <dgm:t>
        <a:bodyPr/>
        <a:lstStyle/>
        <a:p>
          <a:endParaRPr lang="en-US"/>
        </a:p>
      </dgm:t>
    </dgm:pt>
    <dgm:pt modelId="{991C3D70-F854-4CAA-9DAC-E7A85547766E}" type="sibTrans" cxnId="{B561AF8E-35AF-4D13-B075-935AAA102024}">
      <dgm:prSet/>
      <dgm:spPr>
        <a:xfrm>
          <a:off x="157988" y="1378123"/>
          <a:ext cx="1410790" cy="1210978"/>
        </a:xfr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4FB5EFDE-F095-4CC3-A9E0-FF703AD0771F}">
      <dgm:prSet phldrT="[Text]" custT="1"/>
      <dgm:spPr>
        <a:xfrm>
          <a:off x="1371596" y="673477"/>
          <a:ext cx="1410790" cy="1210978"/>
        </a:xfrm>
      </dgm:spPr>
      <dgm:t>
        <a:bodyPr/>
        <a:lstStyle/>
        <a:p>
          <a:r>
            <a:rPr lang="en-US" sz="1600" b="1" dirty="0">
              <a:latin typeface="Karla" pitchFamily="2" charset="0"/>
              <a:ea typeface="Karla" pitchFamily="2" charset="0"/>
              <a:cs typeface="+mn-cs"/>
            </a:rPr>
            <a:t>Pantries</a:t>
          </a:r>
        </a:p>
        <a:p>
          <a:r>
            <a:rPr lang="en-US" sz="1500" dirty="0">
              <a:latin typeface="Karla" pitchFamily="2" charset="0"/>
              <a:ea typeface="Karla" pitchFamily="2" charset="0"/>
              <a:cs typeface="+mn-cs"/>
            </a:rPr>
            <a:t>230</a:t>
          </a:r>
        </a:p>
      </dgm:t>
    </dgm:pt>
    <dgm:pt modelId="{AE177B7B-BC19-4AFB-A46A-E47C522E52FB}" type="parTrans" cxnId="{39C844B4-49FB-4B74-AFFA-BC9A70BF3450}">
      <dgm:prSet/>
      <dgm:spPr/>
      <dgm:t>
        <a:bodyPr/>
        <a:lstStyle/>
        <a:p>
          <a:endParaRPr lang="en-US"/>
        </a:p>
      </dgm:t>
    </dgm:pt>
    <dgm:pt modelId="{023B117D-3795-46B3-97CE-25CEDFADB760}" type="sibTrans" cxnId="{39C844B4-49FB-4B74-AFFA-BC9A70BF3450}">
      <dgm:prSet/>
      <dgm:spPr>
        <a:xfrm>
          <a:off x="6227357" y="664197"/>
          <a:ext cx="1410790" cy="1210978"/>
        </a:xfr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6BA3FC60-CC7A-4FBD-9A75-A7D44D2F380C}">
      <dgm:prSet phldrT="[Text]" custT="1"/>
      <dgm:spPr>
        <a:xfrm>
          <a:off x="5012880" y="12819"/>
          <a:ext cx="1410790" cy="1210978"/>
        </a:xfrm>
      </dgm:spPr>
      <dgm:t>
        <a:bodyPr/>
        <a:lstStyle/>
        <a:p>
          <a:r>
            <a:rPr lang="en-US" sz="1600" b="1" dirty="0">
              <a:latin typeface="Karla" pitchFamily="2" charset="0"/>
              <a:ea typeface="Karla" pitchFamily="2" charset="0"/>
              <a:cs typeface="+mn-cs"/>
            </a:rPr>
            <a:t>Senior Markets</a:t>
          </a:r>
        </a:p>
        <a:p>
          <a:r>
            <a:rPr lang="en-US" sz="1600" b="0" dirty="0">
              <a:latin typeface="Karla" pitchFamily="2" charset="0"/>
              <a:ea typeface="Karla" pitchFamily="2" charset="0"/>
              <a:cs typeface="+mn-cs"/>
            </a:rPr>
            <a:t>21</a:t>
          </a:r>
          <a:endParaRPr lang="en-US" sz="1500" b="0" dirty="0">
            <a:latin typeface="Karla" pitchFamily="2" charset="0"/>
            <a:ea typeface="Karla" pitchFamily="2" charset="0"/>
            <a:cs typeface="+mn-cs"/>
          </a:endParaRPr>
        </a:p>
      </dgm:t>
    </dgm:pt>
    <dgm:pt modelId="{FA5618F5-7F31-439C-ACDE-6687BFC452B4}" type="parTrans" cxnId="{606BADE8-A3A7-4A08-8ACE-083C0608E4F5}">
      <dgm:prSet/>
      <dgm:spPr/>
      <dgm:t>
        <a:bodyPr/>
        <a:lstStyle/>
        <a:p>
          <a:endParaRPr lang="en-US"/>
        </a:p>
      </dgm:t>
    </dgm:pt>
    <dgm:pt modelId="{84C23FAA-F593-47FE-BC12-35091445456C}" type="sibTrans" cxnId="{606BADE8-A3A7-4A08-8ACE-083C0608E4F5}">
      <dgm:prSet/>
      <dgm:spPr>
        <a:xfrm>
          <a:off x="2585278" y="24389"/>
          <a:ext cx="1410790" cy="1210978"/>
        </a:xfr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1D55F3B8-90CB-4FF1-A802-A509C221E344}">
      <dgm:prSet phldrT="[Text]" custT="1"/>
      <dgm:spPr>
        <a:xfrm>
          <a:off x="3799408" y="670730"/>
          <a:ext cx="1410790" cy="1210978"/>
        </a:xfrm>
      </dgm:spPr>
      <dgm:t>
        <a:bodyPr/>
        <a:lstStyle/>
        <a:p>
          <a:r>
            <a:rPr lang="en-US" sz="1600" b="1" dirty="0">
              <a:latin typeface="Karla" pitchFamily="2" charset="0"/>
              <a:ea typeface="Karla" pitchFamily="2" charset="0"/>
              <a:cs typeface="+mn-cs"/>
            </a:rPr>
            <a:t>Mobile Pantries</a:t>
          </a:r>
        </a:p>
        <a:p>
          <a:r>
            <a:rPr lang="en-US" sz="1500" dirty="0">
              <a:latin typeface="Karla" pitchFamily="2" charset="0"/>
              <a:ea typeface="Karla" pitchFamily="2" charset="0"/>
              <a:cs typeface="+mn-cs"/>
            </a:rPr>
            <a:t>145</a:t>
          </a:r>
        </a:p>
      </dgm:t>
    </dgm:pt>
    <dgm:pt modelId="{EB6537CE-B616-49B5-8950-42B8F3AFEE4F}" type="parTrans" cxnId="{AF5B2945-61E7-4B4F-B507-B4ADEF1A7FDB}">
      <dgm:prSet/>
      <dgm:spPr/>
      <dgm:t>
        <a:bodyPr/>
        <a:lstStyle/>
        <a:p>
          <a:endParaRPr lang="en-US"/>
        </a:p>
      </dgm:t>
    </dgm:pt>
    <dgm:pt modelId="{DDEA58B8-D217-419A-BD2D-C16195F96C83}" type="sibTrans" cxnId="{AF5B2945-61E7-4B4F-B507-B4ADEF1A7FDB}">
      <dgm:prSet/>
      <dgm:spPr>
        <a:xfrm>
          <a:off x="5012880" y="1351533"/>
          <a:ext cx="1410790" cy="1210978"/>
        </a:xfr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FBD773E6-67E2-4886-A038-BA8871E0A521}">
      <dgm:prSet custT="1"/>
      <dgm:spPr>
        <a:xfrm>
          <a:off x="2585068" y="2681091"/>
          <a:ext cx="1410790" cy="1210978"/>
        </a:xfrm>
      </dgm:spPr>
      <dgm:t>
        <a:bodyPr/>
        <a:lstStyle/>
        <a:p>
          <a:r>
            <a:rPr lang="en-US" sz="1600" b="1" dirty="0">
              <a:latin typeface="Karla" pitchFamily="2" charset="0"/>
              <a:ea typeface="Karla" pitchFamily="2" charset="0"/>
              <a:cs typeface="+mn-cs"/>
            </a:rPr>
            <a:t>Kids Café</a:t>
          </a:r>
        </a:p>
        <a:p>
          <a:r>
            <a:rPr lang="en-US" sz="1600" dirty="0">
              <a:latin typeface="Karla" pitchFamily="2" charset="0"/>
              <a:ea typeface="Karla" pitchFamily="2" charset="0"/>
              <a:cs typeface="+mn-cs"/>
            </a:rPr>
            <a:t>101</a:t>
          </a:r>
        </a:p>
      </dgm:t>
    </dgm:pt>
    <dgm:pt modelId="{94A951DB-64F0-44CA-B917-EDA8333315DC}" type="parTrans" cxnId="{F7638603-2B75-4AAE-9E1E-93F8A5366012}">
      <dgm:prSet/>
      <dgm:spPr/>
      <dgm:t>
        <a:bodyPr/>
        <a:lstStyle/>
        <a:p>
          <a:endParaRPr lang="en-US"/>
        </a:p>
      </dgm:t>
    </dgm:pt>
    <dgm:pt modelId="{CA6BF4A2-F5FE-4942-979C-2409AB1B7A14}" type="sibTrans" cxnId="{F7638603-2B75-4AAE-9E1E-93F8A5366012}">
      <dgm:prSet/>
      <dgm:spPr>
        <a:xfrm>
          <a:off x="1370727" y="3354111"/>
          <a:ext cx="1410790" cy="1210978"/>
        </a:xfrm>
        <a:blipFill dpi="0" rotWithShape="1">
          <a:blip xmlns:r="http://schemas.openxmlformats.org/officeDocument/2006/relationships" r:embed="rId6"/>
          <a:srcRect/>
          <a:stretch>
            <a:fillRect l="-8940" t="-95082" r="-264" b="868"/>
          </a:stretch>
        </a:blipFill>
      </dgm:spPr>
      <dgm:t>
        <a:bodyPr/>
        <a:lstStyle/>
        <a:p>
          <a:endParaRPr lang="en-US"/>
        </a:p>
      </dgm:t>
    </dgm:pt>
    <dgm:pt modelId="{BE649A06-F442-4FBE-8049-53C44582D9C4}">
      <dgm:prSet custT="1"/>
      <dgm:spPr>
        <a:xfrm>
          <a:off x="7434607" y="2703983"/>
          <a:ext cx="1410790" cy="1210978"/>
        </a:xfrm>
      </dgm:spPr>
      <dgm:t>
        <a:bodyPr/>
        <a:lstStyle/>
        <a:p>
          <a:pPr algn="ctr"/>
          <a:r>
            <a:rPr lang="en-US" sz="1600" b="1" dirty="0">
              <a:latin typeface="Karla" pitchFamily="2" charset="0"/>
              <a:ea typeface="Karla" pitchFamily="2" charset="0"/>
              <a:cs typeface="+mn-cs"/>
            </a:rPr>
            <a:t>Summer Feeding Programs</a:t>
          </a:r>
        </a:p>
        <a:p>
          <a:pPr algn="ctr"/>
          <a:r>
            <a:rPr lang="en-US" sz="1600" dirty="0">
              <a:latin typeface="Karla" pitchFamily="2" charset="0"/>
              <a:ea typeface="Karla" pitchFamily="2" charset="0"/>
              <a:cs typeface="+mn-cs"/>
            </a:rPr>
            <a:t>107</a:t>
          </a:r>
        </a:p>
      </dgm:t>
    </dgm:pt>
    <dgm:pt modelId="{22392EFC-E2D7-4841-87ED-A2CF658A53D2}" type="parTrans" cxnId="{54E4A53D-57AA-4546-AA3C-B82A9EF05C67}">
      <dgm:prSet/>
      <dgm:spPr/>
      <dgm:t>
        <a:bodyPr/>
        <a:lstStyle/>
        <a:p>
          <a:endParaRPr lang="en-US"/>
        </a:p>
      </dgm:t>
    </dgm:pt>
    <dgm:pt modelId="{D98525EB-8AAB-48F8-81EC-357EE7B213D2}" type="sibTrans" cxnId="{54E4A53D-57AA-4546-AA3C-B82A9EF05C67}">
      <dgm:prSet/>
      <dgm:spPr>
        <a:xfrm>
          <a:off x="6221135" y="3367388"/>
          <a:ext cx="1410790" cy="1210978"/>
        </a:xfrm>
        <a:blipFill dpi="0" rotWithShape="1">
          <a:blip xmlns:r="http://schemas.openxmlformats.org/officeDocument/2006/relationships" r:embed="rId7"/>
          <a:srcRect/>
          <a:stretch>
            <a:fillRect l="-25330" t="163" r="3826" b="-16493"/>
          </a:stretch>
        </a:blipFill>
      </dgm:spPr>
      <dgm:t>
        <a:bodyPr/>
        <a:lstStyle/>
        <a:p>
          <a:endParaRPr lang="en-US"/>
        </a:p>
      </dgm:t>
    </dgm:pt>
    <dgm:pt modelId="{627AC390-564F-4D2E-B394-3790315A4646}">
      <dgm:prSet custT="1"/>
      <dgm:spPr>
        <a:xfrm>
          <a:off x="7472045" y="39986"/>
          <a:ext cx="1410790" cy="1210978"/>
        </a:xfrm>
      </dgm:spPr>
      <dgm:t>
        <a:bodyPr/>
        <a:lstStyle/>
        <a:p>
          <a:pPr algn="ctr"/>
          <a:r>
            <a:rPr lang="en-US" sz="1500" b="1" dirty="0" err="1">
              <a:latin typeface="Karla" pitchFamily="2" charset="0"/>
              <a:ea typeface="Karla" pitchFamily="2" charset="0"/>
              <a:cs typeface="+mn-cs"/>
            </a:rPr>
            <a:t>BackPack</a:t>
          </a:r>
          <a:endParaRPr lang="en-US" sz="1500" b="1" dirty="0">
            <a:latin typeface="Karla" pitchFamily="2" charset="0"/>
            <a:ea typeface="Karla" pitchFamily="2" charset="0"/>
            <a:cs typeface="+mn-cs"/>
          </a:endParaRPr>
        </a:p>
        <a:p>
          <a:pPr algn="ctr"/>
          <a:r>
            <a:rPr lang="en-US" sz="1500" b="1" dirty="0">
              <a:latin typeface="Karla" pitchFamily="2" charset="0"/>
              <a:ea typeface="Karla" pitchFamily="2" charset="0"/>
              <a:cs typeface="+mn-cs"/>
            </a:rPr>
            <a:t>Programs</a:t>
          </a:r>
        </a:p>
        <a:p>
          <a:pPr algn="ctr"/>
          <a:r>
            <a:rPr lang="en-US" sz="1500" b="0" dirty="0">
              <a:latin typeface="Karla" pitchFamily="2" charset="0"/>
              <a:ea typeface="Karla" pitchFamily="2" charset="0"/>
              <a:cs typeface="+mn-cs"/>
            </a:rPr>
            <a:t>53</a:t>
          </a:r>
        </a:p>
      </dgm:t>
    </dgm:pt>
    <dgm:pt modelId="{87A6BEC8-47AE-4F1A-97C0-356BF1637CE1}" type="parTrans" cxnId="{352A4929-4FCF-4117-AD43-1E7EADC76F96}">
      <dgm:prSet/>
      <dgm:spPr/>
      <dgm:t>
        <a:bodyPr/>
        <a:lstStyle/>
        <a:p>
          <a:endParaRPr lang="en-US"/>
        </a:p>
      </dgm:t>
    </dgm:pt>
    <dgm:pt modelId="{A140AD41-2E34-43DB-8CC1-2B125D3DEAEF}" type="sibTrans" cxnId="{352A4929-4FCF-4117-AD43-1E7EADC76F96}">
      <dgm:prSet/>
      <dgm:spPr>
        <a:xfrm>
          <a:off x="7439822" y="1362979"/>
          <a:ext cx="1410790" cy="1210978"/>
        </a:xfrm>
        <a:blipFill dpi="0" rotWithShape="1">
          <a:blip xmlns:r="http://schemas.openxmlformats.org/officeDocument/2006/relationships" r:embed="rId8"/>
          <a:srcRect/>
          <a:stretch>
            <a:fillRect l="-64814" t="-33074" r="-1426" b="-6074"/>
          </a:stretch>
        </a:blipFill>
      </dgm:spPr>
      <dgm:t>
        <a:bodyPr/>
        <a:lstStyle/>
        <a:p>
          <a:endParaRPr lang="en-US"/>
        </a:p>
      </dgm:t>
    </dgm:pt>
    <dgm:pt modelId="{3B522C0C-CA84-4795-98C5-C57A09EF66BB}">
      <dgm:prSet phldrT="[Text]" custT="1"/>
      <dgm:spPr>
        <a:xfrm>
          <a:off x="6227220" y="2025469"/>
          <a:ext cx="1410790" cy="1210978"/>
        </a:xfrm>
      </dgm:spPr>
      <dgm:t>
        <a:bodyPr/>
        <a:lstStyle/>
        <a:p>
          <a:r>
            <a:rPr lang="en-US" sz="1600" b="1" dirty="0">
              <a:latin typeface="Karla" pitchFamily="2" charset="0"/>
              <a:ea typeface="Karla" pitchFamily="2" charset="0"/>
              <a:cs typeface="+mn-cs"/>
            </a:rPr>
            <a:t>Food as Medicine Sites</a:t>
          </a:r>
        </a:p>
        <a:p>
          <a:r>
            <a:rPr lang="en-US" sz="1600" dirty="0">
              <a:latin typeface="Karla" pitchFamily="2" charset="0"/>
              <a:ea typeface="Karla" pitchFamily="2" charset="0"/>
              <a:cs typeface="+mn-cs"/>
            </a:rPr>
            <a:t>10</a:t>
          </a:r>
        </a:p>
      </dgm:t>
    </dgm:pt>
    <dgm:pt modelId="{E6183441-CE4E-46AA-A664-33B54B3806AD}" type="parTrans" cxnId="{1C6B0CB3-6A4C-4744-939E-F42FF16B454E}">
      <dgm:prSet/>
      <dgm:spPr/>
      <dgm:t>
        <a:bodyPr/>
        <a:lstStyle/>
        <a:p>
          <a:endParaRPr lang="en-US"/>
        </a:p>
      </dgm:t>
    </dgm:pt>
    <dgm:pt modelId="{FF347819-4FE6-4449-931C-727A9DCBE7B5}" type="sibTrans" cxnId="{1C6B0CB3-6A4C-4744-939E-F42FF16B454E}">
      <dgm:prSet/>
      <dgm:spPr>
        <a:xfrm>
          <a:off x="5012880" y="2688417"/>
          <a:ext cx="1410790" cy="1210978"/>
        </a:xfrm>
        <a:blipFill dpi="0" rotWithShape="1">
          <a:blip xmlns:r="http://schemas.openxmlformats.org/officeDocument/2006/relationships" r:embed="rId9"/>
          <a:srcRect/>
          <a:stretch>
            <a:fillRect l="-17095" t="-7129" r="-1357" b="-12645"/>
          </a:stretch>
        </a:blipFill>
      </dgm:spPr>
      <dgm:t>
        <a:bodyPr/>
        <a:lstStyle/>
        <a:p>
          <a:endParaRPr lang="en-US"/>
        </a:p>
      </dgm:t>
    </dgm:pt>
    <dgm:pt modelId="{CD33C4DC-9745-42CD-B3C6-2D4FE75E8A1E}" type="pres">
      <dgm:prSet presAssocID="{B52B9599-2B6C-418F-AEDF-647E45004164}" presName="Name0" presStyleCnt="0">
        <dgm:presLayoutVars>
          <dgm:chMax val="21"/>
          <dgm:chPref val="21"/>
        </dgm:presLayoutVars>
      </dgm:prSet>
      <dgm:spPr/>
      <dgm:t>
        <a:bodyPr/>
        <a:lstStyle/>
        <a:p>
          <a:endParaRPr lang="en-US"/>
        </a:p>
      </dgm:t>
    </dgm:pt>
    <dgm:pt modelId="{76400067-7F83-4192-9AD1-C430BAC346C7}" type="pres">
      <dgm:prSet presAssocID="{99BCD135-428B-4E91-AED8-482D8BDE8010}" presName="text1" presStyleCnt="0"/>
      <dgm:spPr/>
    </dgm:pt>
    <dgm:pt modelId="{96B10955-22E9-4427-B882-FDC5F2D3DEC7}" type="pres">
      <dgm:prSet presAssocID="{99BCD135-428B-4E91-AED8-482D8BDE8010}" presName="textRepeatNode" presStyleLbl="alignNode1" presStyleIdx="0" presStyleCnt="9">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BE7E3288-4B5C-4BBD-B65D-54B642A81B5B}" type="pres">
      <dgm:prSet presAssocID="{99BCD135-428B-4E91-AED8-482D8BDE8010}" presName="textaccent1" presStyleCnt="0"/>
      <dgm:spPr/>
    </dgm:pt>
    <dgm:pt modelId="{88624620-D79F-472A-B887-4716089682CA}" type="pres">
      <dgm:prSet presAssocID="{99BCD135-428B-4E91-AED8-482D8BDE8010}" presName="accentRepeatNode" presStyleLbl="solidAlignAcc1" presStyleIdx="0" presStyleCnt="18"/>
      <dgm:spPr>
        <a:xfrm>
          <a:off x="1405497" y="2553813"/>
          <a:ext cx="164288" cy="141929"/>
        </a:xfrm>
        <a:prstGeom prst="hexagon">
          <a:avLst>
            <a:gd name="adj" fmla="val 25000"/>
            <a:gd name="vf" fmla="val 115470"/>
          </a:avLst>
        </a:prstGeom>
      </dgm:spPr>
    </dgm:pt>
    <dgm:pt modelId="{5CCA3A76-C42F-435D-BB64-4830D728ABCC}" type="pres">
      <dgm:prSet presAssocID="{2BDE1E3C-3E95-4DC8-A595-18569C6C36B3}" presName="image1" presStyleCnt="0"/>
      <dgm:spPr/>
    </dgm:pt>
    <dgm:pt modelId="{91806C00-05A2-41A7-A7A7-4114EE1BE60E}" type="pres">
      <dgm:prSet presAssocID="{2BDE1E3C-3E95-4DC8-A595-18569C6C36B3}" presName="imageRepeatNode" presStyleLbl="alignAcc1" presStyleIdx="0" presStyleCnt="9" custLinFactX="100000" custLinFactNeighborX="158524" custLinFactNeighborY="53086"/>
      <dgm:spPr>
        <a:prstGeom prst="hexagon">
          <a:avLst>
            <a:gd name="adj" fmla="val 25000"/>
            <a:gd name="vf" fmla="val 115470"/>
          </a:avLst>
        </a:prstGeom>
      </dgm:spPr>
      <dgm:t>
        <a:bodyPr/>
        <a:lstStyle/>
        <a:p>
          <a:endParaRPr lang="en-US"/>
        </a:p>
      </dgm:t>
    </dgm:pt>
    <dgm:pt modelId="{028FE07C-62C5-4E40-BB50-3759384F5B00}" type="pres">
      <dgm:prSet presAssocID="{2BDE1E3C-3E95-4DC8-A595-18569C6C36B3}" presName="imageaccent1" presStyleCnt="0"/>
      <dgm:spPr/>
    </dgm:pt>
    <dgm:pt modelId="{814B6C94-1D45-4E99-B6C4-8046D77DA829}" type="pres">
      <dgm:prSet presAssocID="{2BDE1E3C-3E95-4DC8-A595-18569C6C36B3}" presName="accentRepeatNode" presStyleLbl="solidAlignAcc1" presStyleIdx="1" presStyleCnt="18"/>
      <dgm:spPr>
        <a:xfrm>
          <a:off x="1123861" y="2393112"/>
          <a:ext cx="164288" cy="141929"/>
        </a:xfrm>
        <a:prstGeom prst="hexagon">
          <a:avLst>
            <a:gd name="adj" fmla="val 25000"/>
            <a:gd name="vf" fmla="val 115470"/>
          </a:avLst>
        </a:prstGeom>
      </dgm:spPr>
    </dgm:pt>
    <dgm:pt modelId="{23484EEA-6C3B-4AF1-982E-7533FD8A7570}" type="pres">
      <dgm:prSet presAssocID="{CD4B2D22-845F-4736-8FA8-5EC4CA52A865}" presName="text2" presStyleCnt="0"/>
      <dgm:spPr/>
    </dgm:pt>
    <dgm:pt modelId="{E086915C-37BD-4EE2-AE9C-5A376CAEE16F}" type="pres">
      <dgm:prSet presAssocID="{CD4B2D22-845F-4736-8FA8-5EC4CA52A865}" presName="textRepeatNode" presStyleLbl="alignNode1" presStyleIdx="1" presStyleCnt="9">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25A69C45-7B22-48CB-8520-E8F348FEC49F}" type="pres">
      <dgm:prSet presAssocID="{CD4B2D22-845F-4736-8FA8-5EC4CA52A865}" presName="textaccent2" presStyleCnt="0"/>
      <dgm:spPr/>
    </dgm:pt>
    <dgm:pt modelId="{2ECFF069-F855-441C-885A-3EDEFDE09896}" type="pres">
      <dgm:prSet presAssocID="{CD4B2D22-845F-4736-8FA8-5EC4CA52A865}" presName="accentRepeatNode" presStyleLbl="solidAlignAcc1" presStyleIdx="2" presStyleCnt="18"/>
      <dgm:spPr>
        <a:xfrm>
          <a:off x="3556888" y="2386702"/>
          <a:ext cx="164288" cy="141929"/>
        </a:xfrm>
        <a:prstGeom prst="hexagon">
          <a:avLst>
            <a:gd name="adj" fmla="val 25000"/>
            <a:gd name="vf" fmla="val 115470"/>
          </a:avLst>
        </a:prstGeom>
      </dgm:spPr>
    </dgm:pt>
    <dgm:pt modelId="{A3933038-CF3B-426D-81B5-9D366F58620F}" type="pres">
      <dgm:prSet presAssocID="{991C3D70-F854-4CAA-9DAC-E7A85547766E}" presName="image2" presStyleCnt="0"/>
      <dgm:spPr/>
    </dgm:pt>
    <dgm:pt modelId="{764DF87F-85C9-4276-B72B-A443B7501E30}" type="pres">
      <dgm:prSet presAssocID="{991C3D70-F854-4CAA-9DAC-E7A85547766E}" presName="imageRepeatNode" presStyleLbl="alignAcc1" presStyleIdx="1" presStyleCnt="9" custLinFactX="-100000" custLinFactNeighborX="-158112" custLinFactNeighborY="-52171"/>
      <dgm:spPr>
        <a:prstGeom prst="hexagon">
          <a:avLst>
            <a:gd name="adj" fmla="val 25000"/>
            <a:gd name="vf" fmla="val 115470"/>
          </a:avLst>
        </a:prstGeom>
      </dgm:spPr>
      <dgm:t>
        <a:bodyPr/>
        <a:lstStyle/>
        <a:p>
          <a:endParaRPr lang="en-US"/>
        </a:p>
      </dgm:t>
    </dgm:pt>
    <dgm:pt modelId="{35C40774-4D2A-4159-A919-F1E0484B224F}" type="pres">
      <dgm:prSet presAssocID="{991C3D70-F854-4CAA-9DAC-E7A85547766E}" presName="imageaccent2" presStyleCnt="0"/>
      <dgm:spPr/>
    </dgm:pt>
    <dgm:pt modelId="{64698571-AA05-4623-BFAF-65490F4F8C4A}" type="pres">
      <dgm:prSet presAssocID="{991C3D70-F854-4CAA-9DAC-E7A85547766E}" presName="accentRepeatNode" presStyleLbl="solidAlignAcc1" presStyleIdx="3" presStyleCnt="18"/>
      <dgm:spPr>
        <a:xfrm>
          <a:off x="3833309" y="2548776"/>
          <a:ext cx="164288" cy="141929"/>
        </a:xfrm>
        <a:prstGeom prst="hexagon">
          <a:avLst>
            <a:gd name="adj" fmla="val 25000"/>
            <a:gd name="vf" fmla="val 115470"/>
          </a:avLst>
        </a:prstGeom>
      </dgm:spPr>
    </dgm:pt>
    <dgm:pt modelId="{37DB8CF4-FA19-43A1-9E91-14E2A8C39006}" type="pres">
      <dgm:prSet presAssocID="{4FB5EFDE-F095-4CC3-A9E0-FF703AD0771F}" presName="text3" presStyleCnt="0"/>
      <dgm:spPr/>
    </dgm:pt>
    <dgm:pt modelId="{F18B3948-5ACE-4CBE-81E7-58EF9100B205}" type="pres">
      <dgm:prSet presAssocID="{4FB5EFDE-F095-4CC3-A9E0-FF703AD0771F}" presName="textRepeatNode" presStyleLbl="alignNode1" presStyleIdx="2" presStyleCnt="9">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5C46D0B1-50C0-4333-B09E-285CF7D7D913}" type="pres">
      <dgm:prSet presAssocID="{4FB5EFDE-F095-4CC3-A9E0-FF703AD0771F}" presName="textaccent3" presStyleCnt="0"/>
      <dgm:spPr/>
    </dgm:pt>
    <dgm:pt modelId="{A7648DEB-904B-42E6-A16F-C3D20FDB673D}" type="pres">
      <dgm:prSet presAssocID="{4FB5EFDE-F095-4CC3-A9E0-FF703AD0771F}" presName="accentRepeatNode" presStyleLbl="solidAlignAcc1" presStyleIdx="4" presStyleCnt="18"/>
      <dgm:spPr>
        <a:xfrm>
          <a:off x="2332116" y="689959"/>
          <a:ext cx="164288" cy="141929"/>
        </a:xfrm>
        <a:prstGeom prst="hexagon">
          <a:avLst>
            <a:gd name="adj" fmla="val 25000"/>
            <a:gd name="vf" fmla="val 115470"/>
          </a:avLst>
        </a:prstGeom>
      </dgm:spPr>
    </dgm:pt>
    <dgm:pt modelId="{9B507174-AF9B-4DCF-99DB-FEB1DDB13E11}" type="pres">
      <dgm:prSet presAssocID="{023B117D-3795-46B3-97CE-25CEDFADB760}" presName="image3" presStyleCnt="0"/>
      <dgm:spPr/>
    </dgm:pt>
    <dgm:pt modelId="{960CEC77-D2C4-4B74-94C1-F5D1BC1719E5}" type="pres">
      <dgm:prSet presAssocID="{023B117D-3795-46B3-97CE-25CEDFADB760}" presName="imageRepeatNode" presStyleLbl="alignAcc1" presStyleIdx="2" presStyleCnt="9" custLinFactX="100000" custLinFactNeighborX="158112" custLinFactNeighborY="54848"/>
      <dgm:spPr>
        <a:prstGeom prst="hexagon">
          <a:avLst>
            <a:gd name="adj" fmla="val 25000"/>
            <a:gd name="vf" fmla="val 115470"/>
          </a:avLst>
        </a:prstGeom>
      </dgm:spPr>
      <dgm:t>
        <a:bodyPr/>
        <a:lstStyle/>
        <a:p>
          <a:endParaRPr lang="en-US"/>
        </a:p>
      </dgm:t>
    </dgm:pt>
    <dgm:pt modelId="{51356D1E-0223-4067-9EFC-9EE2C13E95F4}" type="pres">
      <dgm:prSet presAssocID="{023B117D-3795-46B3-97CE-25CEDFADB760}" presName="imageaccent3" presStyleCnt="0"/>
      <dgm:spPr/>
    </dgm:pt>
    <dgm:pt modelId="{E90C0CED-B06B-4826-BB1A-9FE4CC831AD9}" type="pres">
      <dgm:prSet presAssocID="{023B117D-3795-46B3-97CE-25CEDFADB760}" presName="accentRepeatNode" presStyleLbl="solidAlignAcc1" presStyleIdx="5" presStyleCnt="18"/>
      <dgm:spPr>
        <a:xfrm>
          <a:off x="2625922" y="536584"/>
          <a:ext cx="164288" cy="141929"/>
        </a:xfrm>
        <a:prstGeom prst="hexagon">
          <a:avLst>
            <a:gd name="adj" fmla="val 25000"/>
            <a:gd name="vf" fmla="val 115470"/>
          </a:avLst>
        </a:prstGeom>
      </dgm:spPr>
    </dgm:pt>
    <dgm:pt modelId="{73EF45E2-764C-4B35-9E6B-0DE76BF4F210}" type="pres">
      <dgm:prSet presAssocID="{1D55F3B8-90CB-4FF1-A802-A509C221E344}" presName="text4" presStyleCnt="0"/>
      <dgm:spPr/>
    </dgm:pt>
    <dgm:pt modelId="{10C846FD-4B9C-49DD-8AC3-F70DEACFB4E5}" type="pres">
      <dgm:prSet presAssocID="{1D55F3B8-90CB-4FF1-A802-A509C221E344}" presName="textRepeatNode" presStyleLbl="alignNode1" presStyleIdx="3" presStyleCnt="9">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22C3B469-4657-4158-87AB-82A107D82198}" type="pres">
      <dgm:prSet presAssocID="{1D55F3B8-90CB-4FF1-A802-A509C221E344}" presName="textaccent4" presStyleCnt="0"/>
      <dgm:spPr/>
    </dgm:pt>
    <dgm:pt modelId="{A0C26F44-880B-47C1-9A7E-70C1B3211327}" type="pres">
      <dgm:prSet presAssocID="{1D55F3B8-90CB-4FF1-A802-A509C221E344}" presName="accentRepeatNode" presStyleLbl="solidAlignAcc1" presStyleIdx="6" presStyleCnt="18"/>
      <dgm:spPr>
        <a:xfrm>
          <a:off x="5019834" y="1207315"/>
          <a:ext cx="164288" cy="141929"/>
        </a:xfrm>
        <a:prstGeom prst="hexagon">
          <a:avLst>
            <a:gd name="adj" fmla="val 25000"/>
            <a:gd name="vf" fmla="val 115470"/>
          </a:avLst>
        </a:prstGeom>
      </dgm:spPr>
    </dgm:pt>
    <dgm:pt modelId="{4D47E7DD-A7DA-4EE4-8CF6-9BA8C6990274}" type="pres">
      <dgm:prSet presAssocID="{DDEA58B8-D217-419A-BD2D-C16195F96C83}" presName="image4" presStyleCnt="0"/>
      <dgm:spPr/>
    </dgm:pt>
    <dgm:pt modelId="{6352CA15-5376-456B-83CC-7D25F4D9047D}" type="pres">
      <dgm:prSet presAssocID="{DDEA58B8-D217-419A-BD2D-C16195F96C83}" presName="imageRepeatNode" presStyleLbl="alignAcc1" presStyleIdx="3" presStyleCnt="9"/>
      <dgm:spPr>
        <a:prstGeom prst="hexagon">
          <a:avLst>
            <a:gd name="adj" fmla="val 25000"/>
            <a:gd name="vf" fmla="val 115470"/>
          </a:avLst>
        </a:prstGeom>
      </dgm:spPr>
      <dgm:t>
        <a:bodyPr/>
        <a:lstStyle/>
        <a:p>
          <a:endParaRPr lang="en-US"/>
        </a:p>
      </dgm:t>
    </dgm:pt>
    <dgm:pt modelId="{0202D099-4016-4F5D-80AB-05AF8F248A29}" type="pres">
      <dgm:prSet presAssocID="{DDEA58B8-D217-419A-BD2D-C16195F96C83}" presName="imageaccent4" presStyleCnt="0"/>
      <dgm:spPr/>
    </dgm:pt>
    <dgm:pt modelId="{F7CC54AF-5C66-4D1E-9BF3-8005A03CE72C}" type="pres">
      <dgm:prSet presAssocID="{DDEA58B8-D217-419A-BD2D-C16195F96C83}" presName="accentRepeatNode" presStyleLbl="solidAlignAcc1" presStyleIdx="7" presStyleCnt="18"/>
      <dgm:spPr>
        <a:xfrm>
          <a:off x="5287562" y="1373510"/>
          <a:ext cx="164288" cy="141929"/>
        </a:xfrm>
        <a:prstGeom prst="hexagon">
          <a:avLst>
            <a:gd name="adj" fmla="val 25000"/>
            <a:gd name="vf" fmla="val 115470"/>
          </a:avLst>
        </a:prstGeom>
      </dgm:spPr>
    </dgm:pt>
    <dgm:pt modelId="{9781C8A9-A40A-4C0E-8899-421DF3535334}" type="pres">
      <dgm:prSet presAssocID="{6BA3FC60-CC7A-4FBD-9A75-A7D44D2F380C}" presName="text5" presStyleCnt="0"/>
      <dgm:spPr/>
    </dgm:pt>
    <dgm:pt modelId="{286F0312-F4E9-407E-921F-F102A5004AD2}" type="pres">
      <dgm:prSet presAssocID="{6BA3FC60-CC7A-4FBD-9A75-A7D44D2F380C}" presName="textRepeatNode" presStyleLbl="alignNode1" presStyleIdx="4" presStyleCnt="9">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F3AA2418-F34C-4647-AB0F-EE2BF9FB5247}" type="pres">
      <dgm:prSet presAssocID="{6BA3FC60-CC7A-4FBD-9A75-A7D44D2F380C}" presName="textaccent5" presStyleCnt="0"/>
      <dgm:spPr/>
    </dgm:pt>
    <dgm:pt modelId="{7FCDA414-0D65-49B9-AD8C-B96078FD5D6E}" type="pres">
      <dgm:prSet presAssocID="{6BA3FC60-CC7A-4FBD-9A75-A7D44D2F380C}" presName="accentRepeatNode" presStyleLbl="solidAlignAcc1" presStyleIdx="8" presStyleCnt="18"/>
      <dgm:spPr>
        <a:xfrm>
          <a:off x="6233305" y="555813"/>
          <a:ext cx="164288" cy="141929"/>
        </a:xfrm>
        <a:prstGeom prst="hexagon">
          <a:avLst>
            <a:gd name="adj" fmla="val 25000"/>
            <a:gd name="vf" fmla="val 115470"/>
          </a:avLst>
        </a:prstGeom>
      </dgm:spPr>
    </dgm:pt>
    <dgm:pt modelId="{9AE844BB-0A3F-4D9D-BB8C-38C406139455}" type="pres">
      <dgm:prSet presAssocID="{84C23FAA-F593-47FE-BC12-35091445456C}" presName="image5" presStyleCnt="0"/>
      <dgm:spPr/>
    </dgm:pt>
    <dgm:pt modelId="{E9D1E8A1-FCE8-433A-9316-F47E11E2D613}" type="pres">
      <dgm:prSet presAssocID="{84C23FAA-F593-47FE-BC12-35091445456C}" presName="imageRepeatNode" presStyleLbl="alignAcc1" presStyleIdx="4" presStyleCnt="9" custLinFactX="-100000" custLinFactNeighborX="-158149" custLinFactNeighborY="-54848"/>
      <dgm:spPr>
        <a:prstGeom prst="hexagon">
          <a:avLst>
            <a:gd name="adj" fmla="val 25000"/>
            <a:gd name="vf" fmla="val 115470"/>
          </a:avLst>
        </a:prstGeom>
      </dgm:spPr>
      <dgm:t>
        <a:bodyPr/>
        <a:lstStyle/>
        <a:p>
          <a:endParaRPr lang="en-US"/>
        </a:p>
      </dgm:t>
    </dgm:pt>
    <dgm:pt modelId="{529EBCAA-C4E7-4F48-AEB0-FD64808AC418}" type="pres">
      <dgm:prSet presAssocID="{84C23FAA-F593-47FE-BC12-35091445456C}" presName="imageaccent5" presStyleCnt="0"/>
      <dgm:spPr/>
    </dgm:pt>
    <dgm:pt modelId="{6F727774-F617-491F-B0DF-95190A4C7664}" type="pres">
      <dgm:prSet presAssocID="{84C23FAA-F593-47FE-BC12-35091445456C}" presName="accentRepeatNode" presStyleLbl="solidAlignAcc1" presStyleIdx="9" presStyleCnt="18"/>
      <dgm:spPr>
        <a:xfrm>
          <a:off x="6507987" y="715598"/>
          <a:ext cx="164288" cy="141929"/>
        </a:xfrm>
        <a:prstGeom prst="hexagon">
          <a:avLst>
            <a:gd name="adj" fmla="val 25000"/>
            <a:gd name="vf" fmla="val 115470"/>
          </a:avLst>
        </a:prstGeom>
      </dgm:spPr>
    </dgm:pt>
    <dgm:pt modelId="{C95053D9-5977-4433-A36B-009932A487B9}" type="pres">
      <dgm:prSet presAssocID="{3B522C0C-CA84-4795-98C5-C57A09EF66BB}" presName="text6" presStyleCnt="0"/>
      <dgm:spPr/>
    </dgm:pt>
    <dgm:pt modelId="{EC4016E0-0038-4F40-AAB7-08D016952F31}" type="pres">
      <dgm:prSet presAssocID="{3B522C0C-CA84-4795-98C5-C57A09EF66BB}" presName="textRepeatNode" presStyleLbl="alignNode1" presStyleIdx="5" presStyleCnt="9">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D9001FE9-8249-41F3-8125-415500F85FD7}" type="pres">
      <dgm:prSet presAssocID="{3B522C0C-CA84-4795-98C5-C57A09EF66BB}" presName="textaccent6" presStyleCnt="0"/>
      <dgm:spPr/>
    </dgm:pt>
    <dgm:pt modelId="{90241BFE-B0F4-4CB6-9A84-F952CB04BC7E}" type="pres">
      <dgm:prSet presAssocID="{3B522C0C-CA84-4795-98C5-C57A09EF66BB}" presName="accentRepeatNode" presStyleLbl="solidAlignAcc1" presStyleIdx="10" presStyleCnt="18"/>
      <dgm:spPr>
        <a:xfrm>
          <a:off x="6506249" y="3086277"/>
          <a:ext cx="164288" cy="141929"/>
        </a:xfrm>
        <a:prstGeom prst="hexagon">
          <a:avLst>
            <a:gd name="adj" fmla="val 25000"/>
            <a:gd name="vf" fmla="val 115470"/>
          </a:avLst>
        </a:prstGeom>
      </dgm:spPr>
    </dgm:pt>
    <dgm:pt modelId="{54969B33-A35A-4EBD-B2CA-BD1A4498A5F4}" type="pres">
      <dgm:prSet presAssocID="{FF347819-4FE6-4449-931C-727A9DCBE7B5}" presName="image6" presStyleCnt="0"/>
      <dgm:spPr/>
    </dgm:pt>
    <dgm:pt modelId="{2E791988-0A93-45F3-AF60-2920739A0593}" type="pres">
      <dgm:prSet presAssocID="{FF347819-4FE6-4449-931C-727A9DCBE7B5}" presName="imageRepeatNode" presStyleLbl="alignAcc1" presStyleIdx="5" presStyleCnt="9"/>
      <dgm:spPr>
        <a:prstGeom prst="hexagon">
          <a:avLst>
            <a:gd name="adj" fmla="val 25000"/>
            <a:gd name="vf" fmla="val 115470"/>
          </a:avLst>
        </a:prstGeom>
      </dgm:spPr>
      <dgm:t>
        <a:bodyPr/>
        <a:lstStyle/>
        <a:p>
          <a:endParaRPr lang="en-US"/>
        </a:p>
      </dgm:t>
    </dgm:pt>
    <dgm:pt modelId="{3BDC9465-CF79-4421-94C7-7A7FA46BCAA6}" type="pres">
      <dgm:prSet presAssocID="{FF347819-4FE6-4449-931C-727A9DCBE7B5}" presName="imageaccent6" presStyleCnt="0"/>
      <dgm:spPr/>
    </dgm:pt>
    <dgm:pt modelId="{7421BFC4-F51C-4ABC-B406-FEBCED6959FC}" type="pres">
      <dgm:prSet presAssocID="{FF347819-4FE6-4449-931C-727A9DCBE7B5}" presName="accentRepeatNode" presStyleLbl="solidAlignAcc1" presStyleIdx="11" presStyleCnt="18"/>
      <dgm:spPr>
        <a:xfrm>
          <a:off x="6244605" y="3219965"/>
          <a:ext cx="164288" cy="141929"/>
        </a:xfrm>
        <a:prstGeom prst="hexagon">
          <a:avLst>
            <a:gd name="adj" fmla="val 25000"/>
            <a:gd name="vf" fmla="val 115470"/>
          </a:avLst>
        </a:prstGeom>
      </dgm:spPr>
    </dgm:pt>
    <dgm:pt modelId="{2DF05343-2FEF-4503-900C-AF6A7FFCD5DD}" type="pres">
      <dgm:prSet presAssocID="{FBD773E6-67E2-4886-A038-BA8871E0A521}" presName="text7" presStyleCnt="0"/>
      <dgm:spPr/>
    </dgm:pt>
    <dgm:pt modelId="{F830512E-FA5F-4492-B9C1-A6B6ED4FB2BB}" type="pres">
      <dgm:prSet presAssocID="{FBD773E6-67E2-4886-A038-BA8871E0A521}" presName="textRepeatNode" presStyleLbl="alignNode1" presStyleIdx="6" presStyleCnt="9">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CD182A7F-349B-47F7-9E98-CE9C2C78CBF2}" type="pres">
      <dgm:prSet presAssocID="{FBD773E6-67E2-4886-A038-BA8871E0A521}" presName="textaccent7" presStyleCnt="0"/>
      <dgm:spPr/>
    </dgm:pt>
    <dgm:pt modelId="{A6E27DDD-C371-4942-A605-0D33DACEC720}" type="pres">
      <dgm:prSet presAssocID="{FBD773E6-67E2-4886-A038-BA8871E0A521}" presName="accentRepeatNode" presStyleLbl="solidAlignAcc1" presStyleIdx="12" presStyleCnt="18"/>
      <dgm:spPr>
        <a:xfrm>
          <a:off x="2625053" y="3217676"/>
          <a:ext cx="164288" cy="141929"/>
        </a:xfrm>
        <a:prstGeom prst="hexagon">
          <a:avLst>
            <a:gd name="adj" fmla="val 25000"/>
            <a:gd name="vf" fmla="val 115470"/>
          </a:avLst>
        </a:prstGeom>
      </dgm:spPr>
    </dgm:pt>
    <dgm:pt modelId="{A9EEE3C7-FCAE-49DD-A8AC-464D2FD838EC}" type="pres">
      <dgm:prSet presAssocID="{CA6BF4A2-F5FE-4942-979C-2409AB1B7A14}" presName="image7" presStyleCnt="0"/>
      <dgm:spPr/>
    </dgm:pt>
    <dgm:pt modelId="{B543B978-910D-474E-B732-E1B6B4D77706}" type="pres">
      <dgm:prSet presAssocID="{CA6BF4A2-F5FE-4942-979C-2409AB1B7A14}" presName="imageRepeatNode" presStyleLbl="alignAcc1" presStyleIdx="6" presStyleCnt="9"/>
      <dgm:spPr>
        <a:prstGeom prst="hexagon">
          <a:avLst>
            <a:gd name="adj" fmla="val 25000"/>
            <a:gd name="vf" fmla="val 115470"/>
          </a:avLst>
        </a:prstGeom>
      </dgm:spPr>
      <dgm:t>
        <a:bodyPr/>
        <a:lstStyle/>
        <a:p>
          <a:endParaRPr lang="en-US"/>
        </a:p>
      </dgm:t>
    </dgm:pt>
    <dgm:pt modelId="{8FD75003-DB19-4BEF-8A93-42602A49BB53}" type="pres">
      <dgm:prSet presAssocID="{CA6BF4A2-F5FE-4942-979C-2409AB1B7A14}" presName="imageaccent7" presStyleCnt="0"/>
      <dgm:spPr/>
    </dgm:pt>
    <dgm:pt modelId="{3B71936D-3FC7-4C88-B56E-D24246424FD4}" type="pres">
      <dgm:prSet presAssocID="{CA6BF4A2-F5FE-4942-979C-2409AB1B7A14}" presName="accentRepeatNode" presStyleLbl="solidAlignAcc1" presStyleIdx="13" presStyleCnt="18"/>
      <dgm:spPr>
        <a:xfrm>
          <a:off x="2331247" y="3371051"/>
          <a:ext cx="164288" cy="141929"/>
        </a:xfrm>
        <a:prstGeom prst="hexagon">
          <a:avLst>
            <a:gd name="adj" fmla="val 25000"/>
            <a:gd name="vf" fmla="val 115470"/>
          </a:avLst>
        </a:prstGeom>
      </dgm:spPr>
    </dgm:pt>
    <dgm:pt modelId="{F62EE41B-FD2E-4908-86D3-C4995DC6C392}" type="pres">
      <dgm:prSet presAssocID="{BE649A06-F442-4FBE-8049-53C44582D9C4}" presName="text8" presStyleCnt="0"/>
      <dgm:spPr/>
    </dgm:pt>
    <dgm:pt modelId="{657058F2-DA69-4502-AFF9-B98A1E9B1756}" type="pres">
      <dgm:prSet presAssocID="{BE649A06-F442-4FBE-8049-53C44582D9C4}" presName="textRepeatNode" presStyleLbl="alignNode1" presStyleIdx="7" presStyleCnt="9">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66C98B55-091B-494B-8014-0CA09CFA2791}" type="pres">
      <dgm:prSet presAssocID="{BE649A06-F442-4FBE-8049-53C44582D9C4}" presName="textaccent8" presStyleCnt="0"/>
      <dgm:spPr/>
    </dgm:pt>
    <dgm:pt modelId="{F6B74DC5-3021-4B72-A4A6-A43970F4759D}" type="pres">
      <dgm:prSet presAssocID="{BE649A06-F442-4FBE-8049-53C44582D9C4}" presName="accentRepeatNode" presStyleLbl="solidAlignAcc1" presStyleIdx="14" presStyleCnt="18"/>
      <dgm:spPr>
        <a:xfrm>
          <a:off x="7714505" y="3764791"/>
          <a:ext cx="164288" cy="141929"/>
        </a:xfrm>
        <a:prstGeom prst="hexagon">
          <a:avLst>
            <a:gd name="adj" fmla="val 25000"/>
            <a:gd name="vf" fmla="val 115470"/>
          </a:avLst>
        </a:prstGeom>
      </dgm:spPr>
    </dgm:pt>
    <dgm:pt modelId="{5529E943-F008-4F64-8501-3E1E20E1F00D}" type="pres">
      <dgm:prSet presAssocID="{D98525EB-8AAB-48F8-81EC-357EE7B213D2}" presName="image8" presStyleCnt="0"/>
      <dgm:spPr/>
    </dgm:pt>
    <dgm:pt modelId="{B12CAB2B-2839-4066-8A65-DECF5F651ABE}" type="pres">
      <dgm:prSet presAssocID="{D98525EB-8AAB-48F8-81EC-357EE7B213D2}" presName="imageRepeatNode" presStyleLbl="alignAcc1" presStyleIdx="7" presStyleCnt="9"/>
      <dgm:spPr>
        <a:prstGeom prst="hexagon">
          <a:avLst>
            <a:gd name="adj" fmla="val 25000"/>
            <a:gd name="vf" fmla="val 115470"/>
          </a:avLst>
        </a:prstGeom>
      </dgm:spPr>
      <dgm:t>
        <a:bodyPr/>
        <a:lstStyle/>
        <a:p>
          <a:endParaRPr lang="en-US"/>
        </a:p>
      </dgm:t>
    </dgm:pt>
    <dgm:pt modelId="{68147214-6907-43D9-8AB8-ABC3A5CC0040}" type="pres">
      <dgm:prSet presAssocID="{D98525EB-8AAB-48F8-81EC-357EE7B213D2}" presName="imageaccent8" presStyleCnt="0"/>
      <dgm:spPr/>
    </dgm:pt>
    <dgm:pt modelId="{C2C1E33F-AAC1-4632-A4E5-AA71D44D8F12}" type="pres">
      <dgm:prSet presAssocID="{D98525EB-8AAB-48F8-81EC-357EE7B213D2}" presName="accentRepeatNode" presStyleLbl="solidAlignAcc1" presStyleIdx="15" presStyleCnt="18"/>
      <dgm:spPr>
        <a:xfrm>
          <a:off x="7452861" y="3898937"/>
          <a:ext cx="164288" cy="141929"/>
        </a:xfrm>
        <a:prstGeom prst="hexagon">
          <a:avLst>
            <a:gd name="adj" fmla="val 25000"/>
            <a:gd name="vf" fmla="val 115470"/>
          </a:avLst>
        </a:prstGeom>
      </dgm:spPr>
    </dgm:pt>
    <dgm:pt modelId="{C8D012ED-9D49-475E-8BE0-F39FF64B78E5}" type="pres">
      <dgm:prSet presAssocID="{627AC390-564F-4D2E-B394-3790315A4646}" presName="text9" presStyleCnt="0"/>
      <dgm:spPr/>
    </dgm:pt>
    <dgm:pt modelId="{8D1B2712-0A38-4C60-BD58-1FD504013572}" type="pres">
      <dgm:prSet presAssocID="{627AC390-564F-4D2E-B394-3790315A4646}" presName="textRepeatNode" presStyleLbl="alignNode1" presStyleIdx="8" presStyleCnt="9" custLinFactNeighborX="2284" custLinFactNeighborY="1147">
        <dgm:presLayoutVars>
          <dgm:chMax val="0"/>
          <dgm:chPref val="0"/>
          <dgm:bulletEnabled val="1"/>
        </dgm:presLayoutVars>
      </dgm:prSet>
      <dgm:spPr>
        <a:prstGeom prst="hexagon">
          <a:avLst>
            <a:gd name="adj" fmla="val 25000"/>
            <a:gd name="vf" fmla="val 115470"/>
          </a:avLst>
        </a:prstGeom>
      </dgm:spPr>
      <dgm:t>
        <a:bodyPr/>
        <a:lstStyle/>
        <a:p>
          <a:endParaRPr lang="en-US"/>
        </a:p>
      </dgm:t>
    </dgm:pt>
    <dgm:pt modelId="{E010ECBC-8B05-4904-9EBB-E2433D50FB53}" type="pres">
      <dgm:prSet presAssocID="{627AC390-564F-4D2E-B394-3790315A4646}" presName="textaccent9" presStyleCnt="0"/>
      <dgm:spPr/>
    </dgm:pt>
    <dgm:pt modelId="{06864959-5E75-4956-A85D-032B0EDC685F}" type="pres">
      <dgm:prSet presAssocID="{627AC390-564F-4D2E-B394-3790315A4646}" presName="accentRepeatNode" presStyleLbl="solidAlignAcc1" presStyleIdx="16" presStyleCnt="18"/>
      <dgm:spPr>
        <a:xfrm>
          <a:off x="8415988" y="1091024"/>
          <a:ext cx="164288" cy="141929"/>
        </a:xfrm>
        <a:prstGeom prst="hexagon">
          <a:avLst>
            <a:gd name="adj" fmla="val 25000"/>
            <a:gd name="vf" fmla="val 115470"/>
          </a:avLst>
        </a:prstGeom>
      </dgm:spPr>
    </dgm:pt>
    <dgm:pt modelId="{D5BB1007-17B1-4C38-A40F-FBFD52717EC0}" type="pres">
      <dgm:prSet presAssocID="{A140AD41-2E34-43DB-8CC1-2B125D3DEAEF}" presName="image9" presStyleCnt="0"/>
      <dgm:spPr/>
    </dgm:pt>
    <dgm:pt modelId="{027CF487-68DA-47F9-AE50-38332AADA90C}" type="pres">
      <dgm:prSet presAssocID="{A140AD41-2E34-43DB-8CC1-2B125D3DEAEF}" presName="imageRepeatNode" presStyleLbl="alignAcc1" presStyleIdx="8" presStyleCnt="9"/>
      <dgm:spPr>
        <a:prstGeom prst="hexagon">
          <a:avLst>
            <a:gd name="adj" fmla="val 25000"/>
            <a:gd name="vf" fmla="val 115470"/>
          </a:avLst>
        </a:prstGeom>
      </dgm:spPr>
      <dgm:t>
        <a:bodyPr/>
        <a:lstStyle/>
        <a:p>
          <a:endParaRPr lang="en-US"/>
        </a:p>
      </dgm:t>
    </dgm:pt>
    <dgm:pt modelId="{EC5CBB2D-8DE5-4493-90DB-156A3602E598}" type="pres">
      <dgm:prSet presAssocID="{A140AD41-2E34-43DB-8CC1-2B125D3DEAEF}" presName="imageaccent9" presStyleCnt="0"/>
      <dgm:spPr/>
    </dgm:pt>
    <dgm:pt modelId="{66D50986-16B6-4772-92DE-B28A7D55E07D}" type="pres">
      <dgm:prSet presAssocID="{A140AD41-2E34-43DB-8CC1-2B125D3DEAEF}" presName="accentRepeatNode" presStyleLbl="solidAlignAcc1" presStyleIdx="17" presStyleCnt="18"/>
      <dgm:spPr>
        <a:xfrm>
          <a:off x="8415988" y="1370305"/>
          <a:ext cx="164288" cy="141929"/>
        </a:xfrm>
        <a:prstGeom prst="hexagon">
          <a:avLst>
            <a:gd name="adj" fmla="val 25000"/>
            <a:gd name="vf" fmla="val 115470"/>
          </a:avLst>
        </a:prstGeom>
      </dgm:spPr>
    </dgm:pt>
  </dgm:ptLst>
  <dgm:cxnLst>
    <dgm:cxn modelId="{39C844B4-49FB-4B74-AFFA-BC9A70BF3450}" srcId="{B52B9599-2B6C-418F-AEDF-647E45004164}" destId="{4FB5EFDE-F095-4CC3-A9E0-FF703AD0771F}" srcOrd="2" destOrd="0" parTransId="{AE177B7B-BC19-4AFB-A46A-E47C522E52FB}" sibTransId="{023B117D-3795-46B3-97CE-25CEDFADB760}"/>
    <dgm:cxn modelId="{7FA09FB3-D97B-4AA9-8E11-A9AE88877144}" type="presOf" srcId="{2BDE1E3C-3E95-4DC8-A595-18569C6C36B3}" destId="{91806C00-05A2-41A7-A7A7-4114EE1BE60E}" srcOrd="0" destOrd="0" presId="urn:microsoft.com/office/officeart/2008/layout/HexagonCluster"/>
    <dgm:cxn modelId="{40DD7103-E20F-4E8E-AB6D-FD5409BA4B59}" type="presOf" srcId="{3B522C0C-CA84-4795-98C5-C57A09EF66BB}" destId="{EC4016E0-0038-4F40-AAB7-08D016952F31}" srcOrd="0" destOrd="0" presId="urn:microsoft.com/office/officeart/2008/layout/HexagonCluster"/>
    <dgm:cxn modelId="{B62BBBD7-F775-4EC7-8B09-4CBB83D93068}" type="presOf" srcId="{1D55F3B8-90CB-4FF1-A802-A509C221E344}" destId="{10C846FD-4B9C-49DD-8AC3-F70DEACFB4E5}" srcOrd="0" destOrd="0" presId="urn:microsoft.com/office/officeart/2008/layout/HexagonCluster"/>
    <dgm:cxn modelId="{469027E0-5B98-4A65-8BD0-1F39C5323252}" type="presOf" srcId="{CA6BF4A2-F5FE-4942-979C-2409AB1B7A14}" destId="{B543B978-910D-474E-B732-E1B6B4D77706}" srcOrd="0" destOrd="0" presId="urn:microsoft.com/office/officeart/2008/layout/HexagonCluster"/>
    <dgm:cxn modelId="{352A4929-4FCF-4117-AD43-1E7EADC76F96}" srcId="{B52B9599-2B6C-418F-AEDF-647E45004164}" destId="{627AC390-564F-4D2E-B394-3790315A4646}" srcOrd="8" destOrd="0" parTransId="{87A6BEC8-47AE-4F1A-97C0-356BF1637CE1}" sibTransId="{A140AD41-2E34-43DB-8CC1-2B125D3DEAEF}"/>
    <dgm:cxn modelId="{3931D7B1-2F91-4A5F-B82D-9FFE9AFA9881}" type="presOf" srcId="{4FB5EFDE-F095-4CC3-A9E0-FF703AD0771F}" destId="{F18B3948-5ACE-4CBE-81E7-58EF9100B205}" srcOrd="0" destOrd="0" presId="urn:microsoft.com/office/officeart/2008/layout/HexagonCluster"/>
    <dgm:cxn modelId="{F7638603-2B75-4AAE-9E1E-93F8A5366012}" srcId="{B52B9599-2B6C-418F-AEDF-647E45004164}" destId="{FBD773E6-67E2-4886-A038-BA8871E0A521}" srcOrd="6" destOrd="0" parTransId="{94A951DB-64F0-44CA-B917-EDA8333315DC}" sibTransId="{CA6BF4A2-F5FE-4942-979C-2409AB1B7A14}"/>
    <dgm:cxn modelId="{7FFCA99A-4A12-410C-85F5-A64183EDBD91}" type="presOf" srcId="{CD4B2D22-845F-4736-8FA8-5EC4CA52A865}" destId="{E086915C-37BD-4EE2-AE9C-5A376CAEE16F}" srcOrd="0" destOrd="0" presId="urn:microsoft.com/office/officeart/2008/layout/HexagonCluster"/>
    <dgm:cxn modelId="{79417012-4BB1-4C1F-B1F6-317FCE24462C}" type="presOf" srcId="{D98525EB-8AAB-48F8-81EC-357EE7B213D2}" destId="{B12CAB2B-2839-4066-8A65-DECF5F651ABE}" srcOrd="0" destOrd="0" presId="urn:microsoft.com/office/officeart/2008/layout/HexagonCluster"/>
    <dgm:cxn modelId="{CC8174FF-5117-48B8-AB5E-0C83E1E66E6C}" type="presOf" srcId="{B52B9599-2B6C-418F-AEDF-647E45004164}" destId="{CD33C4DC-9745-42CD-B3C6-2D4FE75E8A1E}" srcOrd="0" destOrd="0" presId="urn:microsoft.com/office/officeart/2008/layout/HexagonCluster"/>
    <dgm:cxn modelId="{817AA596-3476-4452-98B0-5F29A7A66C94}" type="presOf" srcId="{FF347819-4FE6-4449-931C-727A9DCBE7B5}" destId="{2E791988-0A93-45F3-AF60-2920739A0593}" srcOrd="0" destOrd="0" presId="urn:microsoft.com/office/officeart/2008/layout/HexagonCluster"/>
    <dgm:cxn modelId="{606BADE8-A3A7-4A08-8ACE-083C0608E4F5}" srcId="{B52B9599-2B6C-418F-AEDF-647E45004164}" destId="{6BA3FC60-CC7A-4FBD-9A75-A7D44D2F380C}" srcOrd="4" destOrd="0" parTransId="{FA5618F5-7F31-439C-ACDE-6687BFC452B4}" sibTransId="{84C23FAA-F593-47FE-BC12-35091445456C}"/>
    <dgm:cxn modelId="{04BD0148-3CC8-4FB4-9AD9-763115FA839A}" type="presOf" srcId="{627AC390-564F-4D2E-B394-3790315A4646}" destId="{8D1B2712-0A38-4C60-BD58-1FD504013572}" srcOrd="0" destOrd="0" presId="urn:microsoft.com/office/officeart/2008/layout/HexagonCluster"/>
    <dgm:cxn modelId="{8CE76071-2EDF-4CAF-B732-63C98F643EA1}" srcId="{B52B9599-2B6C-418F-AEDF-647E45004164}" destId="{99BCD135-428B-4E91-AED8-482D8BDE8010}" srcOrd="0" destOrd="0" parTransId="{7A88CF60-B704-47C3-95AA-2EEC4D18D391}" sibTransId="{2BDE1E3C-3E95-4DC8-A595-18569C6C36B3}"/>
    <dgm:cxn modelId="{687E3B2D-5884-4893-95F9-2D5854EE1635}" type="presOf" srcId="{99BCD135-428B-4E91-AED8-482D8BDE8010}" destId="{96B10955-22E9-4427-B882-FDC5F2D3DEC7}" srcOrd="0" destOrd="0" presId="urn:microsoft.com/office/officeart/2008/layout/HexagonCluster"/>
    <dgm:cxn modelId="{B561AF8E-35AF-4D13-B075-935AAA102024}" srcId="{B52B9599-2B6C-418F-AEDF-647E45004164}" destId="{CD4B2D22-845F-4736-8FA8-5EC4CA52A865}" srcOrd="1" destOrd="0" parTransId="{961678AB-0B95-41D2-AA43-F9322E467999}" sibTransId="{991C3D70-F854-4CAA-9DAC-E7A85547766E}"/>
    <dgm:cxn modelId="{7862CB65-7734-4A18-A9EE-68B1F86A860E}" type="presOf" srcId="{84C23FAA-F593-47FE-BC12-35091445456C}" destId="{E9D1E8A1-FCE8-433A-9316-F47E11E2D613}" srcOrd="0" destOrd="0" presId="urn:microsoft.com/office/officeart/2008/layout/HexagonCluster"/>
    <dgm:cxn modelId="{2EBC74C4-8BD3-41E0-8C10-8CDBDE65C10D}" type="presOf" srcId="{6BA3FC60-CC7A-4FBD-9A75-A7D44D2F380C}" destId="{286F0312-F4E9-407E-921F-F102A5004AD2}" srcOrd="0" destOrd="0" presId="urn:microsoft.com/office/officeart/2008/layout/HexagonCluster"/>
    <dgm:cxn modelId="{54E4A53D-57AA-4546-AA3C-B82A9EF05C67}" srcId="{B52B9599-2B6C-418F-AEDF-647E45004164}" destId="{BE649A06-F442-4FBE-8049-53C44582D9C4}" srcOrd="7" destOrd="0" parTransId="{22392EFC-E2D7-4841-87ED-A2CF658A53D2}" sibTransId="{D98525EB-8AAB-48F8-81EC-357EE7B213D2}"/>
    <dgm:cxn modelId="{AFA20358-40EC-4BB0-8B02-9B2BC4C46DF5}" type="presOf" srcId="{BE649A06-F442-4FBE-8049-53C44582D9C4}" destId="{657058F2-DA69-4502-AFF9-B98A1E9B1756}" srcOrd="0" destOrd="0" presId="urn:microsoft.com/office/officeart/2008/layout/HexagonCluster"/>
    <dgm:cxn modelId="{257CB2FD-0933-4224-919D-DA83E2C4F590}" type="presOf" srcId="{FBD773E6-67E2-4886-A038-BA8871E0A521}" destId="{F830512E-FA5F-4492-B9C1-A6B6ED4FB2BB}" srcOrd="0" destOrd="0" presId="urn:microsoft.com/office/officeart/2008/layout/HexagonCluster"/>
    <dgm:cxn modelId="{055E7440-174E-4599-AFEA-BCA377826CB7}" type="presOf" srcId="{A140AD41-2E34-43DB-8CC1-2B125D3DEAEF}" destId="{027CF487-68DA-47F9-AE50-38332AADA90C}" srcOrd="0" destOrd="0" presId="urn:microsoft.com/office/officeart/2008/layout/HexagonCluster"/>
    <dgm:cxn modelId="{1070607F-4023-4F87-84D2-6A2B4DCC8354}" type="presOf" srcId="{DDEA58B8-D217-419A-BD2D-C16195F96C83}" destId="{6352CA15-5376-456B-83CC-7D25F4D9047D}" srcOrd="0" destOrd="0" presId="urn:microsoft.com/office/officeart/2008/layout/HexagonCluster"/>
    <dgm:cxn modelId="{1C6B0CB3-6A4C-4744-939E-F42FF16B454E}" srcId="{B52B9599-2B6C-418F-AEDF-647E45004164}" destId="{3B522C0C-CA84-4795-98C5-C57A09EF66BB}" srcOrd="5" destOrd="0" parTransId="{E6183441-CE4E-46AA-A664-33B54B3806AD}" sibTransId="{FF347819-4FE6-4449-931C-727A9DCBE7B5}"/>
    <dgm:cxn modelId="{AF5B2945-61E7-4B4F-B507-B4ADEF1A7FDB}" srcId="{B52B9599-2B6C-418F-AEDF-647E45004164}" destId="{1D55F3B8-90CB-4FF1-A802-A509C221E344}" srcOrd="3" destOrd="0" parTransId="{EB6537CE-B616-49B5-8950-42B8F3AFEE4F}" sibTransId="{DDEA58B8-D217-419A-BD2D-C16195F96C83}"/>
    <dgm:cxn modelId="{BA56A276-6C00-4F72-854F-9C3F3BFDDB31}" type="presOf" srcId="{991C3D70-F854-4CAA-9DAC-E7A85547766E}" destId="{764DF87F-85C9-4276-B72B-A443B7501E30}" srcOrd="0" destOrd="0" presId="urn:microsoft.com/office/officeart/2008/layout/HexagonCluster"/>
    <dgm:cxn modelId="{94AC1736-829A-47B0-A652-82C641B34272}" type="presOf" srcId="{023B117D-3795-46B3-97CE-25CEDFADB760}" destId="{960CEC77-D2C4-4B74-94C1-F5D1BC1719E5}" srcOrd="0" destOrd="0" presId="urn:microsoft.com/office/officeart/2008/layout/HexagonCluster"/>
    <dgm:cxn modelId="{2C613394-ADFD-40B3-9EB2-C932095F467C}" type="presParOf" srcId="{CD33C4DC-9745-42CD-B3C6-2D4FE75E8A1E}" destId="{76400067-7F83-4192-9AD1-C430BAC346C7}" srcOrd="0" destOrd="0" presId="urn:microsoft.com/office/officeart/2008/layout/HexagonCluster"/>
    <dgm:cxn modelId="{2C0E5A4E-F7DA-4A32-ACCE-B2D58878A312}" type="presParOf" srcId="{76400067-7F83-4192-9AD1-C430BAC346C7}" destId="{96B10955-22E9-4427-B882-FDC5F2D3DEC7}" srcOrd="0" destOrd="0" presId="urn:microsoft.com/office/officeart/2008/layout/HexagonCluster"/>
    <dgm:cxn modelId="{099D3763-1992-40EB-B54F-C71A7C68B21F}" type="presParOf" srcId="{CD33C4DC-9745-42CD-B3C6-2D4FE75E8A1E}" destId="{BE7E3288-4B5C-4BBD-B65D-54B642A81B5B}" srcOrd="1" destOrd="0" presId="urn:microsoft.com/office/officeart/2008/layout/HexagonCluster"/>
    <dgm:cxn modelId="{ABB0FDFB-99AC-4455-A17B-BF85ABC78970}" type="presParOf" srcId="{BE7E3288-4B5C-4BBD-B65D-54B642A81B5B}" destId="{88624620-D79F-472A-B887-4716089682CA}" srcOrd="0" destOrd="0" presId="urn:microsoft.com/office/officeart/2008/layout/HexagonCluster"/>
    <dgm:cxn modelId="{E53540E4-1BA9-4518-B2E6-0D9D1F705587}" type="presParOf" srcId="{CD33C4DC-9745-42CD-B3C6-2D4FE75E8A1E}" destId="{5CCA3A76-C42F-435D-BB64-4830D728ABCC}" srcOrd="2" destOrd="0" presId="urn:microsoft.com/office/officeart/2008/layout/HexagonCluster"/>
    <dgm:cxn modelId="{75DB6FD4-19D5-490C-82D5-EB8D26D7E9C1}" type="presParOf" srcId="{5CCA3A76-C42F-435D-BB64-4830D728ABCC}" destId="{91806C00-05A2-41A7-A7A7-4114EE1BE60E}" srcOrd="0" destOrd="0" presId="urn:microsoft.com/office/officeart/2008/layout/HexagonCluster"/>
    <dgm:cxn modelId="{47F4C7EF-BAAA-4ECB-B518-CFED74D1B6D2}" type="presParOf" srcId="{CD33C4DC-9745-42CD-B3C6-2D4FE75E8A1E}" destId="{028FE07C-62C5-4E40-BB50-3759384F5B00}" srcOrd="3" destOrd="0" presId="urn:microsoft.com/office/officeart/2008/layout/HexagonCluster"/>
    <dgm:cxn modelId="{F5C869EC-BFEA-4751-81DF-C3CB3248C86B}" type="presParOf" srcId="{028FE07C-62C5-4E40-BB50-3759384F5B00}" destId="{814B6C94-1D45-4E99-B6C4-8046D77DA829}" srcOrd="0" destOrd="0" presId="urn:microsoft.com/office/officeart/2008/layout/HexagonCluster"/>
    <dgm:cxn modelId="{E79482A5-99B6-4372-B336-31A1CB710045}" type="presParOf" srcId="{CD33C4DC-9745-42CD-B3C6-2D4FE75E8A1E}" destId="{23484EEA-6C3B-4AF1-982E-7533FD8A7570}" srcOrd="4" destOrd="0" presId="urn:microsoft.com/office/officeart/2008/layout/HexagonCluster"/>
    <dgm:cxn modelId="{4EA77441-ED67-40A4-B389-311E774F9574}" type="presParOf" srcId="{23484EEA-6C3B-4AF1-982E-7533FD8A7570}" destId="{E086915C-37BD-4EE2-AE9C-5A376CAEE16F}" srcOrd="0" destOrd="0" presId="urn:microsoft.com/office/officeart/2008/layout/HexagonCluster"/>
    <dgm:cxn modelId="{01036234-0562-4410-94F7-3B1A7227C2A6}" type="presParOf" srcId="{CD33C4DC-9745-42CD-B3C6-2D4FE75E8A1E}" destId="{25A69C45-7B22-48CB-8520-E8F348FEC49F}" srcOrd="5" destOrd="0" presId="urn:microsoft.com/office/officeart/2008/layout/HexagonCluster"/>
    <dgm:cxn modelId="{DD4299D1-F793-42F0-A74E-BB676897E58F}" type="presParOf" srcId="{25A69C45-7B22-48CB-8520-E8F348FEC49F}" destId="{2ECFF069-F855-441C-885A-3EDEFDE09896}" srcOrd="0" destOrd="0" presId="urn:microsoft.com/office/officeart/2008/layout/HexagonCluster"/>
    <dgm:cxn modelId="{6B072076-327B-48A8-8D55-D7DFFA85D177}" type="presParOf" srcId="{CD33C4DC-9745-42CD-B3C6-2D4FE75E8A1E}" destId="{A3933038-CF3B-426D-81B5-9D366F58620F}" srcOrd="6" destOrd="0" presId="urn:microsoft.com/office/officeart/2008/layout/HexagonCluster"/>
    <dgm:cxn modelId="{5351A730-53C0-4AC6-872C-A616FF650409}" type="presParOf" srcId="{A3933038-CF3B-426D-81B5-9D366F58620F}" destId="{764DF87F-85C9-4276-B72B-A443B7501E30}" srcOrd="0" destOrd="0" presId="urn:microsoft.com/office/officeart/2008/layout/HexagonCluster"/>
    <dgm:cxn modelId="{28718DB6-25CB-4DCE-B251-27C7BDBC8546}" type="presParOf" srcId="{CD33C4DC-9745-42CD-B3C6-2D4FE75E8A1E}" destId="{35C40774-4D2A-4159-A919-F1E0484B224F}" srcOrd="7" destOrd="0" presId="urn:microsoft.com/office/officeart/2008/layout/HexagonCluster"/>
    <dgm:cxn modelId="{1207FC5F-38DD-417E-A998-5BF9BB61968E}" type="presParOf" srcId="{35C40774-4D2A-4159-A919-F1E0484B224F}" destId="{64698571-AA05-4623-BFAF-65490F4F8C4A}" srcOrd="0" destOrd="0" presId="urn:microsoft.com/office/officeart/2008/layout/HexagonCluster"/>
    <dgm:cxn modelId="{4972643E-7A01-4380-818B-BBCA28941912}" type="presParOf" srcId="{CD33C4DC-9745-42CD-B3C6-2D4FE75E8A1E}" destId="{37DB8CF4-FA19-43A1-9E91-14E2A8C39006}" srcOrd="8" destOrd="0" presId="urn:microsoft.com/office/officeart/2008/layout/HexagonCluster"/>
    <dgm:cxn modelId="{E1C1081C-C04B-43D4-B31B-9347BE422FB9}" type="presParOf" srcId="{37DB8CF4-FA19-43A1-9E91-14E2A8C39006}" destId="{F18B3948-5ACE-4CBE-81E7-58EF9100B205}" srcOrd="0" destOrd="0" presId="urn:microsoft.com/office/officeart/2008/layout/HexagonCluster"/>
    <dgm:cxn modelId="{C1544A8B-8D6C-4A3E-9927-84D89177944B}" type="presParOf" srcId="{CD33C4DC-9745-42CD-B3C6-2D4FE75E8A1E}" destId="{5C46D0B1-50C0-4333-B09E-285CF7D7D913}" srcOrd="9" destOrd="0" presId="urn:microsoft.com/office/officeart/2008/layout/HexagonCluster"/>
    <dgm:cxn modelId="{D41C4BF9-53FC-411C-9382-F52BB2CE01CA}" type="presParOf" srcId="{5C46D0B1-50C0-4333-B09E-285CF7D7D913}" destId="{A7648DEB-904B-42E6-A16F-C3D20FDB673D}" srcOrd="0" destOrd="0" presId="urn:microsoft.com/office/officeart/2008/layout/HexagonCluster"/>
    <dgm:cxn modelId="{AB89D6D3-86D7-4F9E-A00A-B218D1890E87}" type="presParOf" srcId="{CD33C4DC-9745-42CD-B3C6-2D4FE75E8A1E}" destId="{9B507174-AF9B-4DCF-99DB-FEB1DDB13E11}" srcOrd="10" destOrd="0" presId="urn:microsoft.com/office/officeart/2008/layout/HexagonCluster"/>
    <dgm:cxn modelId="{DF5FD25B-729D-47F4-BD31-68B09CBF1B5C}" type="presParOf" srcId="{9B507174-AF9B-4DCF-99DB-FEB1DDB13E11}" destId="{960CEC77-D2C4-4B74-94C1-F5D1BC1719E5}" srcOrd="0" destOrd="0" presId="urn:microsoft.com/office/officeart/2008/layout/HexagonCluster"/>
    <dgm:cxn modelId="{E591B873-A8D4-40EB-BCE0-F07CBE59B30A}" type="presParOf" srcId="{CD33C4DC-9745-42CD-B3C6-2D4FE75E8A1E}" destId="{51356D1E-0223-4067-9EFC-9EE2C13E95F4}" srcOrd="11" destOrd="0" presId="urn:microsoft.com/office/officeart/2008/layout/HexagonCluster"/>
    <dgm:cxn modelId="{DBC3E3B6-C30F-4FC7-9930-AAB7EA3348CC}" type="presParOf" srcId="{51356D1E-0223-4067-9EFC-9EE2C13E95F4}" destId="{E90C0CED-B06B-4826-BB1A-9FE4CC831AD9}" srcOrd="0" destOrd="0" presId="urn:microsoft.com/office/officeart/2008/layout/HexagonCluster"/>
    <dgm:cxn modelId="{466910D4-4E77-473C-9B09-9AE18054F996}" type="presParOf" srcId="{CD33C4DC-9745-42CD-B3C6-2D4FE75E8A1E}" destId="{73EF45E2-764C-4B35-9E6B-0DE76BF4F210}" srcOrd="12" destOrd="0" presId="urn:microsoft.com/office/officeart/2008/layout/HexagonCluster"/>
    <dgm:cxn modelId="{70F7B371-0F25-4B11-B7E4-815F4E5971F4}" type="presParOf" srcId="{73EF45E2-764C-4B35-9E6B-0DE76BF4F210}" destId="{10C846FD-4B9C-49DD-8AC3-F70DEACFB4E5}" srcOrd="0" destOrd="0" presId="urn:microsoft.com/office/officeart/2008/layout/HexagonCluster"/>
    <dgm:cxn modelId="{1D0EFF83-0AC9-477B-BB40-06C381B774B6}" type="presParOf" srcId="{CD33C4DC-9745-42CD-B3C6-2D4FE75E8A1E}" destId="{22C3B469-4657-4158-87AB-82A107D82198}" srcOrd="13" destOrd="0" presId="urn:microsoft.com/office/officeart/2008/layout/HexagonCluster"/>
    <dgm:cxn modelId="{E2ACCE3E-1B74-437C-85E6-8CD6EBF2BB58}" type="presParOf" srcId="{22C3B469-4657-4158-87AB-82A107D82198}" destId="{A0C26F44-880B-47C1-9A7E-70C1B3211327}" srcOrd="0" destOrd="0" presId="urn:microsoft.com/office/officeart/2008/layout/HexagonCluster"/>
    <dgm:cxn modelId="{76CA7706-E42D-4D98-96A3-BAAED20FD370}" type="presParOf" srcId="{CD33C4DC-9745-42CD-B3C6-2D4FE75E8A1E}" destId="{4D47E7DD-A7DA-4EE4-8CF6-9BA8C6990274}" srcOrd="14" destOrd="0" presId="urn:microsoft.com/office/officeart/2008/layout/HexagonCluster"/>
    <dgm:cxn modelId="{25271538-532A-477A-91C5-48B5773DC8BD}" type="presParOf" srcId="{4D47E7DD-A7DA-4EE4-8CF6-9BA8C6990274}" destId="{6352CA15-5376-456B-83CC-7D25F4D9047D}" srcOrd="0" destOrd="0" presId="urn:microsoft.com/office/officeart/2008/layout/HexagonCluster"/>
    <dgm:cxn modelId="{3337DD15-3C67-417E-A002-D8A8115F133C}" type="presParOf" srcId="{CD33C4DC-9745-42CD-B3C6-2D4FE75E8A1E}" destId="{0202D099-4016-4F5D-80AB-05AF8F248A29}" srcOrd="15" destOrd="0" presId="urn:microsoft.com/office/officeart/2008/layout/HexagonCluster"/>
    <dgm:cxn modelId="{E90982B2-04BA-4DAC-AE30-A673B3AA3275}" type="presParOf" srcId="{0202D099-4016-4F5D-80AB-05AF8F248A29}" destId="{F7CC54AF-5C66-4D1E-9BF3-8005A03CE72C}" srcOrd="0" destOrd="0" presId="urn:microsoft.com/office/officeart/2008/layout/HexagonCluster"/>
    <dgm:cxn modelId="{99CB9465-03A9-471D-9C8E-9F9939ECF9E2}" type="presParOf" srcId="{CD33C4DC-9745-42CD-B3C6-2D4FE75E8A1E}" destId="{9781C8A9-A40A-4C0E-8899-421DF3535334}" srcOrd="16" destOrd="0" presId="urn:microsoft.com/office/officeart/2008/layout/HexagonCluster"/>
    <dgm:cxn modelId="{231CA782-63E1-4B60-811E-0168A59210BF}" type="presParOf" srcId="{9781C8A9-A40A-4C0E-8899-421DF3535334}" destId="{286F0312-F4E9-407E-921F-F102A5004AD2}" srcOrd="0" destOrd="0" presId="urn:microsoft.com/office/officeart/2008/layout/HexagonCluster"/>
    <dgm:cxn modelId="{CCC4F3A0-9242-4653-844A-0D5734E0A344}" type="presParOf" srcId="{CD33C4DC-9745-42CD-B3C6-2D4FE75E8A1E}" destId="{F3AA2418-F34C-4647-AB0F-EE2BF9FB5247}" srcOrd="17" destOrd="0" presId="urn:microsoft.com/office/officeart/2008/layout/HexagonCluster"/>
    <dgm:cxn modelId="{17CA5342-75EB-473E-80FE-AFEA53685E93}" type="presParOf" srcId="{F3AA2418-F34C-4647-AB0F-EE2BF9FB5247}" destId="{7FCDA414-0D65-49B9-AD8C-B96078FD5D6E}" srcOrd="0" destOrd="0" presId="urn:microsoft.com/office/officeart/2008/layout/HexagonCluster"/>
    <dgm:cxn modelId="{E681800D-1D1B-4552-845B-CAB92DA490C2}" type="presParOf" srcId="{CD33C4DC-9745-42CD-B3C6-2D4FE75E8A1E}" destId="{9AE844BB-0A3F-4D9D-BB8C-38C406139455}" srcOrd="18" destOrd="0" presId="urn:microsoft.com/office/officeart/2008/layout/HexagonCluster"/>
    <dgm:cxn modelId="{88F6E3FB-B364-47D5-8016-1343081F89DE}" type="presParOf" srcId="{9AE844BB-0A3F-4D9D-BB8C-38C406139455}" destId="{E9D1E8A1-FCE8-433A-9316-F47E11E2D613}" srcOrd="0" destOrd="0" presId="urn:microsoft.com/office/officeart/2008/layout/HexagonCluster"/>
    <dgm:cxn modelId="{20A868B2-8AA6-4CE2-96B9-9E195C8B4716}" type="presParOf" srcId="{CD33C4DC-9745-42CD-B3C6-2D4FE75E8A1E}" destId="{529EBCAA-C4E7-4F48-AEB0-FD64808AC418}" srcOrd="19" destOrd="0" presId="urn:microsoft.com/office/officeart/2008/layout/HexagonCluster"/>
    <dgm:cxn modelId="{C477D6CF-155A-44BA-B297-786A8B94E48B}" type="presParOf" srcId="{529EBCAA-C4E7-4F48-AEB0-FD64808AC418}" destId="{6F727774-F617-491F-B0DF-95190A4C7664}" srcOrd="0" destOrd="0" presId="urn:microsoft.com/office/officeart/2008/layout/HexagonCluster"/>
    <dgm:cxn modelId="{642376FC-0D8B-4A9C-8795-9E2DD2F4E532}" type="presParOf" srcId="{CD33C4DC-9745-42CD-B3C6-2D4FE75E8A1E}" destId="{C95053D9-5977-4433-A36B-009932A487B9}" srcOrd="20" destOrd="0" presId="urn:microsoft.com/office/officeart/2008/layout/HexagonCluster"/>
    <dgm:cxn modelId="{2DD922D9-1379-40DD-AFD9-EF7F8E348EFE}" type="presParOf" srcId="{C95053D9-5977-4433-A36B-009932A487B9}" destId="{EC4016E0-0038-4F40-AAB7-08D016952F31}" srcOrd="0" destOrd="0" presId="urn:microsoft.com/office/officeart/2008/layout/HexagonCluster"/>
    <dgm:cxn modelId="{561E075F-C863-4777-808A-1007BF5CC01B}" type="presParOf" srcId="{CD33C4DC-9745-42CD-B3C6-2D4FE75E8A1E}" destId="{D9001FE9-8249-41F3-8125-415500F85FD7}" srcOrd="21" destOrd="0" presId="urn:microsoft.com/office/officeart/2008/layout/HexagonCluster"/>
    <dgm:cxn modelId="{E81784CF-939A-4E78-A927-A7A8DB324375}" type="presParOf" srcId="{D9001FE9-8249-41F3-8125-415500F85FD7}" destId="{90241BFE-B0F4-4CB6-9A84-F952CB04BC7E}" srcOrd="0" destOrd="0" presId="urn:microsoft.com/office/officeart/2008/layout/HexagonCluster"/>
    <dgm:cxn modelId="{8DA7A487-4378-42D5-B16D-4EC427880C09}" type="presParOf" srcId="{CD33C4DC-9745-42CD-B3C6-2D4FE75E8A1E}" destId="{54969B33-A35A-4EBD-B2CA-BD1A4498A5F4}" srcOrd="22" destOrd="0" presId="urn:microsoft.com/office/officeart/2008/layout/HexagonCluster"/>
    <dgm:cxn modelId="{1C62A1EB-D8FE-4CD3-ABB2-6786610E09E9}" type="presParOf" srcId="{54969B33-A35A-4EBD-B2CA-BD1A4498A5F4}" destId="{2E791988-0A93-45F3-AF60-2920739A0593}" srcOrd="0" destOrd="0" presId="urn:microsoft.com/office/officeart/2008/layout/HexagonCluster"/>
    <dgm:cxn modelId="{ADC8D057-2BFD-455F-ABF1-A651A03DD98C}" type="presParOf" srcId="{CD33C4DC-9745-42CD-B3C6-2D4FE75E8A1E}" destId="{3BDC9465-CF79-4421-94C7-7A7FA46BCAA6}" srcOrd="23" destOrd="0" presId="urn:microsoft.com/office/officeart/2008/layout/HexagonCluster"/>
    <dgm:cxn modelId="{E6CC38CE-4688-40FC-8871-0167BC8682C0}" type="presParOf" srcId="{3BDC9465-CF79-4421-94C7-7A7FA46BCAA6}" destId="{7421BFC4-F51C-4ABC-B406-FEBCED6959FC}" srcOrd="0" destOrd="0" presId="urn:microsoft.com/office/officeart/2008/layout/HexagonCluster"/>
    <dgm:cxn modelId="{2A2DED7A-3C13-4506-B4F5-4BBF11EE107D}" type="presParOf" srcId="{CD33C4DC-9745-42CD-B3C6-2D4FE75E8A1E}" destId="{2DF05343-2FEF-4503-900C-AF6A7FFCD5DD}" srcOrd="24" destOrd="0" presId="urn:microsoft.com/office/officeart/2008/layout/HexagonCluster"/>
    <dgm:cxn modelId="{9E03142D-B74A-4CB0-B6D0-3A09EBF61AAB}" type="presParOf" srcId="{2DF05343-2FEF-4503-900C-AF6A7FFCD5DD}" destId="{F830512E-FA5F-4492-B9C1-A6B6ED4FB2BB}" srcOrd="0" destOrd="0" presId="urn:microsoft.com/office/officeart/2008/layout/HexagonCluster"/>
    <dgm:cxn modelId="{214A9B5F-1CA4-4B57-9BC7-132AF9742843}" type="presParOf" srcId="{CD33C4DC-9745-42CD-B3C6-2D4FE75E8A1E}" destId="{CD182A7F-349B-47F7-9E98-CE9C2C78CBF2}" srcOrd="25" destOrd="0" presId="urn:microsoft.com/office/officeart/2008/layout/HexagonCluster"/>
    <dgm:cxn modelId="{7DCAD786-8D50-4F5C-BB4A-399FA9E47B03}" type="presParOf" srcId="{CD182A7F-349B-47F7-9E98-CE9C2C78CBF2}" destId="{A6E27DDD-C371-4942-A605-0D33DACEC720}" srcOrd="0" destOrd="0" presId="urn:microsoft.com/office/officeart/2008/layout/HexagonCluster"/>
    <dgm:cxn modelId="{EF27D00F-9DF7-440E-9CF7-2ADB6088F613}" type="presParOf" srcId="{CD33C4DC-9745-42CD-B3C6-2D4FE75E8A1E}" destId="{A9EEE3C7-FCAE-49DD-A8AC-464D2FD838EC}" srcOrd="26" destOrd="0" presId="urn:microsoft.com/office/officeart/2008/layout/HexagonCluster"/>
    <dgm:cxn modelId="{FE532491-9236-4E37-AE35-5C2BEC2B291A}" type="presParOf" srcId="{A9EEE3C7-FCAE-49DD-A8AC-464D2FD838EC}" destId="{B543B978-910D-474E-B732-E1B6B4D77706}" srcOrd="0" destOrd="0" presId="urn:microsoft.com/office/officeart/2008/layout/HexagonCluster"/>
    <dgm:cxn modelId="{A6CA1ED9-2C1A-4374-91F2-9663F3922862}" type="presParOf" srcId="{CD33C4DC-9745-42CD-B3C6-2D4FE75E8A1E}" destId="{8FD75003-DB19-4BEF-8A93-42602A49BB53}" srcOrd="27" destOrd="0" presId="urn:microsoft.com/office/officeart/2008/layout/HexagonCluster"/>
    <dgm:cxn modelId="{901DD584-F185-455E-BFD6-3D873FD836A5}" type="presParOf" srcId="{8FD75003-DB19-4BEF-8A93-42602A49BB53}" destId="{3B71936D-3FC7-4C88-B56E-D24246424FD4}" srcOrd="0" destOrd="0" presId="urn:microsoft.com/office/officeart/2008/layout/HexagonCluster"/>
    <dgm:cxn modelId="{37B28392-31F5-413C-9B6B-9482F7EA738D}" type="presParOf" srcId="{CD33C4DC-9745-42CD-B3C6-2D4FE75E8A1E}" destId="{F62EE41B-FD2E-4908-86D3-C4995DC6C392}" srcOrd="28" destOrd="0" presId="urn:microsoft.com/office/officeart/2008/layout/HexagonCluster"/>
    <dgm:cxn modelId="{22932A81-1253-427A-964B-4BCCC6B3DB87}" type="presParOf" srcId="{F62EE41B-FD2E-4908-86D3-C4995DC6C392}" destId="{657058F2-DA69-4502-AFF9-B98A1E9B1756}" srcOrd="0" destOrd="0" presId="urn:microsoft.com/office/officeart/2008/layout/HexagonCluster"/>
    <dgm:cxn modelId="{57E55091-A73B-4CE4-A091-226FC099D71B}" type="presParOf" srcId="{CD33C4DC-9745-42CD-B3C6-2D4FE75E8A1E}" destId="{66C98B55-091B-494B-8014-0CA09CFA2791}" srcOrd="29" destOrd="0" presId="urn:microsoft.com/office/officeart/2008/layout/HexagonCluster"/>
    <dgm:cxn modelId="{87DC49CF-2693-45FB-8D4F-46D00B791793}" type="presParOf" srcId="{66C98B55-091B-494B-8014-0CA09CFA2791}" destId="{F6B74DC5-3021-4B72-A4A6-A43970F4759D}" srcOrd="0" destOrd="0" presId="urn:microsoft.com/office/officeart/2008/layout/HexagonCluster"/>
    <dgm:cxn modelId="{8D2545F7-2E35-4E9B-A72C-5272570A304F}" type="presParOf" srcId="{CD33C4DC-9745-42CD-B3C6-2D4FE75E8A1E}" destId="{5529E943-F008-4F64-8501-3E1E20E1F00D}" srcOrd="30" destOrd="0" presId="urn:microsoft.com/office/officeart/2008/layout/HexagonCluster"/>
    <dgm:cxn modelId="{596EA956-29FE-4E66-B03C-D76306625B3B}" type="presParOf" srcId="{5529E943-F008-4F64-8501-3E1E20E1F00D}" destId="{B12CAB2B-2839-4066-8A65-DECF5F651ABE}" srcOrd="0" destOrd="0" presId="urn:microsoft.com/office/officeart/2008/layout/HexagonCluster"/>
    <dgm:cxn modelId="{EFA39550-CC02-484B-943C-57866893B14C}" type="presParOf" srcId="{CD33C4DC-9745-42CD-B3C6-2D4FE75E8A1E}" destId="{68147214-6907-43D9-8AB8-ABC3A5CC0040}" srcOrd="31" destOrd="0" presId="urn:microsoft.com/office/officeart/2008/layout/HexagonCluster"/>
    <dgm:cxn modelId="{B77123A2-0BCE-4792-8775-7AB0DC3EFDF2}" type="presParOf" srcId="{68147214-6907-43D9-8AB8-ABC3A5CC0040}" destId="{C2C1E33F-AAC1-4632-A4E5-AA71D44D8F12}" srcOrd="0" destOrd="0" presId="urn:microsoft.com/office/officeart/2008/layout/HexagonCluster"/>
    <dgm:cxn modelId="{6DB9D0EC-B87B-4AC0-A74F-DD600331A7A2}" type="presParOf" srcId="{CD33C4DC-9745-42CD-B3C6-2D4FE75E8A1E}" destId="{C8D012ED-9D49-475E-8BE0-F39FF64B78E5}" srcOrd="32" destOrd="0" presId="urn:microsoft.com/office/officeart/2008/layout/HexagonCluster"/>
    <dgm:cxn modelId="{88E0845E-6FCC-480A-A383-DBC4C5D42863}" type="presParOf" srcId="{C8D012ED-9D49-475E-8BE0-F39FF64B78E5}" destId="{8D1B2712-0A38-4C60-BD58-1FD504013572}" srcOrd="0" destOrd="0" presId="urn:microsoft.com/office/officeart/2008/layout/HexagonCluster"/>
    <dgm:cxn modelId="{69FD3A26-D9FD-43A7-A288-8E0CF9D92136}" type="presParOf" srcId="{CD33C4DC-9745-42CD-B3C6-2D4FE75E8A1E}" destId="{E010ECBC-8B05-4904-9EBB-E2433D50FB53}" srcOrd="33" destOrd="0" presId="urn:microsoft.com/office/officeart/2008/layout/HexagonCluster"/>
    <dgm:cxn modelId="{A2E2BC07-988B-43D0-A53E-9A7399951561}" type="presParOf" srcId="{E010ECBC-8B05-4904-9EBB-E2433D50FB53}" destId="{06864959-5E75-4956-A85D-032B0EDC685F}" srcOrd="0" destOrd="0" presId="urn:microsoft.com/office/officeart/2008/layout/HexagonCluster"/>
    <dgm:cxn modelId="{69EC803C-CA84-4C22-9CDD-714107BDEB51}" type="presParOf" srcId="{CD33C4DC-9745-42CD-B3C6-2D4FE75E8A1E}" destId="{D5BB1007-17B1-4C38-A40F-FBFD52717EC0}" srcOrd="34" destOrd="0" presId="urn:microsoft.com/office/officeart/2008/layout/HexagonCluster"/>
    <dgm:cxn modelId="{387CE463-0941-4AED-8619-7D34B0706F75}" type="presParOf" srcId="{D5BB1007-17B1-4C38-A40F-FBFD52717EC0}" destId="{027CF487-68DA-47F9-AE50-38332AADA90C}" srcOrd="0" destOrd="0" presId="urn:microsoft.com/office/officeart/2008/layout/HexagonCluster"/>
    <dgm:cxn modelId="{2F500AF3-27FB-4CFA-8750-A6C35C0E6BDA}" type="presParOf" srcId="{CD33C4DC-9745-42CD-B3C6-2D4FE75E8A1E}" destId="{EC5CBB2D-8DE5-4493-90DB-156A3602E598}" srcOrd="35" destOrd="0" presId="urn:microsoft.com/office/officeart/2008/layout/HexagonCluster"/>
    <dgm:cxn modelId="{209861BA-6917-4F60-AC70-2D5A352A8B0E}" type="presParOf" srcId="{EC5CBB2D-8DE5-4493-90DB-156A3602E598}" destId="{66D50986-16B6-4772-92DE-B28A7D55E07D}"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9C328-7830-4B0A-A2B1-4885ED186788}" type="doc">
      <dgm:prSet loTypeId="urn:microsoft.com/office/officeart/2005/8/layout/venn1" loCatId="relationship" qsTypeId="urn:microsoft.com/office/officeart/2005/8/quickstyle/simple1" qsCatId="simple" csTypeId="urn:microsoft.com/office/officeart/2005/8/colors/colorful4" csCatId="colorful" phldr="1"/>
      <dgm:spPr/>
    </dgm:pt>
    <dgm:pt modelId="{006BD92C-C18F-44F4-970B-9D5A938777D4}">
      <dgm:prSet phldrT="[Text]"/>
      <dgm:spPr/>
      <dgm:t>
        <a:bodyPr/>
        <a:lstStyle/>
        <a:p>
          <a:r>
            <a:rPr lang="en-US" dirty="0"/>
            <a:t>Food Insecurity</a:t>
          </a:r>
        </a:p>
      </dgm:t>
    </dgm:pt>
    <dgm:pt modelId="{F4E45169-6455-4AC6-BE7B-E37A074A1C91}" type="parTrans" cxnId="{D188C706-F5F8-45FC-957D-E81BDA39EDA8}">
      <dgm:prSet/>
      <dgm:spPr/>
      <dgm:t>
        <a:bodyPr/>
        <a:lstStyle/>
        <a:p>
          <a:endParaRPr lang="en-US"/>
        </a:p>
      </dgm:t>
    </dgm:pt>
    <dgm:pt modelId="{B551CB2B-8EB6-430E-93B6-1D798BAC0E70}" type="sibTrans" cxnId="{D188C706-F5F8-45FC-957D-E81BDA39EDA8}">
      <dgm:prSet/>
      <dgm:spPr/>
      <dgm:t>
        <a:bodyPr/>
        <a:lstStyle/>
        <a:p>
          <a:endParaRPr lang="en-US"/>
        </a:p>
      </dgm:t>
    </dgm:pt>
    <dgm:pt modelId="{7DC91ABB-DD9B-4B12-91BD-C98CC219C891}">
      <dgm:prSet phldrT="[Text]"/>
      <dgm:spPr/>
      <dgm:t>
        <a:bodyPr/>
        <a:lstStyle/>
        <a:p>
          <a:r>
            <a:rPr lang="en-US" dirty="0"/>
            <a:t>Poverty</a:t>
          </a:r>
        </a:p>
      </dgm:t>
    </dgm:pt>
    <dgm:pt modelId="{009591FC-BFA8-44B4-984F-CDEFABCDE2D5}" type="parTrans" cxnId="{78B81095-4111-4EE0-B0A8-2DF4572410FC}">
      <dgm:prSet/>
      <dgm:spPr/>
      <dgm:t>
        <a:bodyPr/>
        <a:lstStyle/>
        <a:p>
          <a:endParaRPr lang="en-US"/>
        </a:p>
      </dgm:t>
    </dgm:pt>
    <dgm:pt modelId="{685A2251-02DD-49A7-9D60-CC1BA1ABF5BC}" type="sibTrans" cxnId="{78B81095-4111-4EE0-B0A8-2DF4572410FC}">
      <dgm:prSet/>
      <dgm:spPr/>
      <dgm:t>
        <a:bodyPr/>
        <a:lstStyle/>
        <a:p>
          <a:endParaRPr lang="en-US"/>
        </a:p>
      </dgm:t>
    </dgm:pt>
    <dgm:pt modelId="{33FB2431-1EF5-473C-816A-B2D88DCB52FE}" type="pres">
      <dgm:prSet presAssocID="{B229C328-7830-4B0A-A2B1-4885ED186788}" presName="compositeShape" presStyleCnt="0">
        <dgm:presLayoutVars>
          <dgm:chMax val="7"/>
          <dgm:dir/>
          <dgm:resizeHandles val="exact"/>
        </dgm:presLayoutVars>
      </dgm:prSet>
      <dgm:spPr/>
    </dgm:pt>
    <dgm:pt modelId="{9A269A31-36FE-4D69-B3C1-14E56B693B0E}" type="pres">
      <dgm:prSet presAssocID="{006BD92C-C18F-44F4-970B-9D5A938777D4}" presName="circ1" presStyleLbl="vennNode1" presStyleIdx="0" presStyleCnt="2" custScaleX="126801" custScaleY="125392"/>
      <dgm:spPr/>
      <dgm:t>
        <a:bodyPr/>
        <a:lstStyle/>
        <a:p>
          <a:endParaRPr lang="en-US"/>
        </a:p>
      </dgm:t>
    </dgm:pt>
    <dgm:pt modelId="{CE5A5245-E574-4CAC-AE5B-2C4AF0D3CA0B}" type="pres">
      <dgm:prSet presAssocID="{006BD92C-C18F-44F4-970B-9D5A938777D4}" presName="circ1Tx" presStyleLbl="revTx" presStyleIdx="0" presStyleCnt="0">
        <dgm:presLayoutVars>
          <dgm:chMax val="0"/>
          <dgm:chPref val="0"/>
          <dgm:bulletEnabled val="1"/>
        </dgm:presLayoutVars>
      </dgm:prSet>
      <dgm:spPr/>
      <dgm:t>
        <a:bodyPr/>
        <a:lstStyle/>
        <a:p>
          <a:endParaRPr lang="en-US"/>
        </a:p>
      </dgm:t>
    </dgm:pt>
    <dgm:pt modelId="{EA4859CF-D986-4A3B-8357-EEEF9EC0C302}" type="pres">
      <dgm:prSet presAssocID="{7DC91ABB-DD9B-4B12-91BD-C98CC219C891}" presName="circ2" presStyleLbl="vennNode1" presStyleIdx="1" presStyleCnt="2" custLinFactNeighborX="-26944" custLinFactNeighborY="-4042"/>
      <dgm:spPr/>
      <dgm:t>
        <a:bodyPr/>
        <a:lstStyle/>
        <a:p>
          <a:endParaRPr lang="en-US"/>
        </a:p>
      </dgm:t>
    </dgm:pt>
    <dgm:pt modelId="{F9EA7763-B67F-471B-996A-A13DC1AAAAE3}" type="pres">
      <dgm:prSet presAssocID="{7DC91ABB-DD9B-4B12-91BD-C98CC219C891}" presName="circ2Tx" presStyleLbl="revTx" presStyleIdx="0" presStyleCnt="0">
        <dgm:presLayoutVars>
          <dgm:chMax val="0"/>
          <dgm:chPref val="0"/>
          <dgm:bulletEnabled val="1"/>
        </dgm:presLayoutVars>
      </dgm:prSet>
      <dgm:spPr/>
      <dgm:t>
        <a:bodyPr/>
        <a:lstStyle/>
        <a:p>
          <a:endParaRPr lang="en-US"/>
        </a:p>
      </dgm:t>
    </dgm:pt>
  </dgm:ptLst>
  <dgm:cxnLst>
    <dgm:cxn modelId="{F3ACE016-57D7-4C1E-A328-FFD278395F01}" type="presOf" srcId="{B229C328-7830-4B0A-A2B1-4885ED186788}" destId="{33FB2431-1EF5-473C-816A-B2D88DCB52FE}" srcOrd="0" destOrd="0" presId="urn:microsoft.com/office/officeart/2005/8/layout/venn1"/>
    <dgm:cxn modelId="{78B81095-4111-4EE0-B0A8-2DF4572410FC}" srcId="{B229C328-7830-4B0A-A2B1-4885ED186788}" destId="{7DC91ABB-DD9B-4B12-91BD-C98CC219C891}" srcOrd="1" destOrd="0" parTransId="{009591FC-BFA8-44B4-984F-CDEFABCDE2D5}" sibTransId="{685A2251-02DD-49A7-9D60-CC1BA1ABF5BC}"/>
    <dgm:cxn modelId="{D188C706-F5F8-45FC-957D-E81BDA39EDA8}" srcId="{B229C328-7830-4B0A-A2B1-4885ED186788}" destId="{006BD92C-C18F-44F4-970B-9D5A938777D4}" srcOrd="0" destOrd="0" parTransId="{F4E45169-6455-4AC6-BE7B-E37A074A1C91}" sibTransId="{B551CB2B-8EB6-430E-93B6-1D798BAC0E70}"/>
    <dgm:cxn modelId="{02522042-5122-4506-85AD-28EE95CFCFC6}" type="presOf" srcId="{7DC91ABB-DD9B-4B12-91BD-C98CC219C891}" destId="{EA4859CF-D986-4A3B-8357-EEEF9EC0C302}" srcOrd="0" destOrd="0" presId="urn:microsoft.com/office/officeart/2005/8/layout/venn1"/>
    <dgm:cxn modelId="{021B3270-B7E4-45DA-871D-61E56604F5D9}" type="presOf" srcId="{006BD92C-C18F-44F4-970B-9D5A938777D4}" destId="{9A269A31-36FE-4D69-B3C1-14E56B693B0E}" srcOrd="0" destOrd="0" presId="urn:microsoft.com/office/officeart/2005/8/layout/venn1"/>
    <dgm:cxn modelId="{11F7BFEA-874A-4FB5-806D-C109E67FF9AA}" type="presOf" srcId="{006BD92C-C18F-44F4-970B-9D5A938777D4}" destId="{CE5A5245-E574-4CAC-AE5B-2C4AF0D3CA0B}" srcOrd="1" destOrd="0" presId="urn:microsoft.com/office/officeart/2005/8/layout/venn1"/>
    <dgm:cxn modelId="{8C3D2818-0057-4A13-AA24-BDB9DBC0185A}" type="presOf" srcId="{7DC91ABB-DD9B-4B12-91BD-C98CC219C891}" destId="{F9EA7763-B67F-471B-996A-A13DC1AAAAE3}" srcOrd="1" destOrd="0" presId="urn:microsoft.com/office/officeart/2005/8/layout/venn1"/>
    <dgm:cxn modelId="{19FF9944-6BF8-43DC-BB42-06F26FA895CC}" type="presParOf" srcId="{33FB2431-1EF5-473C-816A-B2D88DCB52FE}" destId="{9A269A31-36FE-4D69-B3C1-14E56B693B0E}" srcOrd="0" destOrd="0" presId="urn:microsoft.com/office/officeart/2005/8/layout/venn1"/>
    <dgm:cxn modelId="{822FACC2-6475-43BE-A309-7FC029422191}" type="presParOf" srcId="{33FB2431-1EF5-473C-816A-B2D88DCB52FE}" destId="{CE5A5245-E574-4CAC-AE5B-2C4AF0D3CA0B}" srcOrd="1" destOrd="0" presId="urn:microsoft.com/office/officeart/2005/8/layout/venn1"/>
    <dgm:cxn modelId="{3433AD38-ACAB-48B7-893B-0D33AD8AC39B}" type="presParOf" srcId="{33FB2431-1EF5-473C-816A-B2D88DCB52FE}" destId="{EA4859CF-D986-4A3B-8357-EEEF9EC0C302}" srcOrd="2" destOrd="0" presId="urn:microsoft.com/office/officeart/2005/8/layout/venn1"/>
    <dgm:cxn modelId="{D08A69BA-54A0-4A96-B980-DE34296F8410}" type="presParOf" srcId="{33FB2431-1EF5-473C-816A-B2D88DCB52FE}" destId="{F9EA7763-B67F-471B-996A-A13DC1AAAAE3}"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462D1EF9-2236-4135-9ED9-F6A34452696B}" type="datetimeFigureOut">
              <a:rPr lang="en-US" smtClean="0"/>
              <a:t>10/4/2019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677017-D340-48E6-86EB-5A7DA1D685AE}" type="slidenum">
              <a:rPr lang="en-US" smtClean="0"/>
              <a:t>‹#›</a:t>
            </a:fld>
            <a:endParaRPr lang="en-US" dirty="0"/>
          </a:p>
        </p:txBody>
      </p:sp>
    </p:spTree>
    <p:extLst>
      <p:ext uri="{BB962C8B-B14F-4D97-AF65-F5344CB8AC3E}">
        <p14:creationId xmlns:p14="http://schemas.microsoft.com/office/powerpoint/2010/main" val="1461493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DC56F6D-9486-40DF-B7A1-D25C1397C730}" type="datetimeFigureOut">
              <a:rPr lang="en-US" smtClean="0"/>
              <a:t>10/4/2019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DFDBA3-7B80-4256-91EA-B1A5BDE833CF}" type="slidenum">
              <a:rPr lang="en-US" smtClean="0"/>
              <a:t>‹#›</a:t>
            </a:fld>
            <a:endParaRPr lang="en-US" dirty="0"/>
          </a:p>
        </p:txBody>
      </p:sp>
    </p:spTree>
    <p:extLst>
      <p:ext uri="{BB962C8B-B14F-4D97-AF65-F5344CB8AC3E}">
        <p14:creationId xmlns:p14="http://schemas.microsoft.com/office/powerpoint/2010/main" val="359979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8BDAA-1DA3-4FE9-8B55-F267FE2A57D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1381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sz="500" u="sng"/>
            </a:pPr>
            <a:r>
              <a:rPr lang="en-US" u="none" dirty="0"/>
              <a:t>There is a good body of research now on the relationship between food insecurity and chronic disease. Two considerations/things to think about. First:</a:t>
            </a:r>
          </a:p>
          <a:p>
            <a:pPr>
              <a:lnSpc>
                <a:spcPct val="80000"/>
              </a:lnSpc>
              <a:defRPr sz="500" u="sng"/>
            </a:pPr>
            <a:endParaRPr lang="en-US" u="none" dirty="0"/>
          </a:p>
          <a:p>
            <a:pPr>
              <a:lnSpc>
                <a:spcPct val="80000"/>
              </a:lnSpc>
              <a:defRPr sz="500" u="sng"/>
            </a:pPr>
            <a:r>
              <a:rPr lang="en-US" u="none" dirty="0"/>
              <a:t>Key Talking Points: </a:t>
            </a:r>
          </a:p>
          <a:p>
            <a:pPr>
              <a:lnSpc>
                <a:spcPct val="80000"/>
              </a:lnSpc>
              <a:defRPr sz="500" u="sng"/>
            </a:pPr>
            <a:r>
              <a:rPr lang="en-US" u="none" dirty="0"/>
              <a:t>Food Insecurity increases the risk that an individual will develop a chronic disease such as cardiovascular disease, diabetes, kidney disease, and osteoporosis. </a:t>
            </a:r>
          </a:p>
          <a:p>
            <a:pPr>
              <a:lnSpc>
                <a:spcPct val="80000"/>
              </a:lnSpc>
              <a:defRPr sz="500" u="sng"/>
            </a:pPr>
            <a:endParaRPr lang="en-US" u="none" dirty="0"/>
          </a:p>
          <a:p>
            <a:pPr>
              <a:lnSpc>
                <a:spcPct val="80000"/>
              </a:lnSpc>
              <a:defRPr sz="500" u="sng"/>
            </a:pPr>
            <a:r>
              <a:rPr lang="en-US" u="none" dirty="0"/>
              <a:t>Once someone has a diet-sensitive chronic disease, being food insecure makes management of that disease more difficult.  Research shows that food insecure people with diabetes have increased medication non-adherence, more tradeoffs between food and medicine, poorer diabetes distress and self-efficacy, and most importantly, poor blood sugar control. </a:t>
            </a:r>
          </a:p>
          <a:p>
            <a:pPr>
              <a:lnSpc>
                <a:spcPct val="80000"/>
              </a:lnSpc>
              <a:defRPr sz="500" u="sng"/>
            </a:pPr>
            <a:endParaRPr lang="en-US" u="none" dirty="0"/>
          </a:p>
          <a:p>
            <a:pPr>
              <a:lnSpc>
                <a:spcPct val="80000"/>
              </a:lnSpc>
              <a:defRPr sz="500" u="sng"/>
            </a:pPr>
            <a:r>
              <a:rPr lang="en-US" u="none" dirty="0"/>
              <a:t>We see these challenges with other diseases, as well. </a:t>
            </a:r>
          </a:p>
          <a:p>
            <a:pPr>
              <a:lnSpc>
                <a:spcPct val="80000"/>
              </a:lnSpc>
              <a:defRPr sz="500" u="sng"/>
            </a:pPr>
            <a:endParaRPr lang="en-US" dirty="0"/>
          </a:p>
          <a:p>
            <a:pPr>
              <a:lnSpc>
                <a:spcPct val="80000"/>
              </a:lnSpc>
              <a:defRPr sz="500" u="sng"/>
            </a:pPr>
            <a:r>
              <a:rPr lang="en-US" dirty="0"/>
              <a:t>Sources</a:t>
            </a:r>
          </a:p>
          <a:p>
            <a:pPr>
              <a:lnSpc>
                <a:spcPct val="80000"/>
              </a:lnSpc>
              <a:defRPr sz="500"/>
            </a:pPr>
            <a:r>
              <a:rPr lang="en-US" dirty="0"/>
              <a:t>CVD</a:t>
            </a:r>
          </a:p>
          <a:p>
            <a:pPr marL="171450" indent="-171450" defTabSz="457200">
              <a:lnSpc>
                <a:spcPct val="80000"/>
              </a:lnSpc>
              <a:spcBef>
                <a:spcPts val="100"/>
              </a:spcBef>
              <a:buSzPct val="100000"/>
              <a:buFont typeface="Arial"/>
              <a:buChar char="•"/>
              <a:defRPr sz="500"/>
            </a:pPr>
            <a:r>
              <a:rPr lang="en-US" dirty="0"/>
              <a:t>High blood pressure 25% more common in patients with food insecurity in a nationally representative sample</a:t>
            </a:r>
          </a:p>
          <a:p>
            <a:pPr marL="171450" indent="-171450">
              <a:lnSpc>
                <a:spcPct val="80000"/>
              </a:lnSpc>
              <a:buSzPct val="100000"/>
              <a:buFont typeface="Arial"/>
              <a:buChar char="•"/>
              <a:defRPr sz="500"/>
            </a:pPr>
            <a:r>
              <a:rPr lang="en-US" dirty="0"/>
              <a:t>Irving SM, </a:t>
            </a:r>
            <a:r>
              <a:rPr lang="en-US" dirty="0" err="1"/>
              <a:t>Njai</a:t>
            </a:r>
            <a:r>
              <a:rPr lang="en-US" dirty="0"/>
              <a:t> RS, Siegel PZ. Food insecurity and self-reported hypertension among Hispanic, black, and white adults in 12 states, Behavioral Risk Factor Surveillance System, 2009. </a:t>
            </a:r>
            <a:r>
              <a:rPr lang="en-US" i="1" dirty="0"/>
              <a:t>Preventing chronic disease</a:t>
            </a:r>
            <a:r>
              <a:rPr lang="en-US" dirty="0"/>
              <a:t>. 2014;11:E161.</a:t>
            </a:r>
          </a:p>
          <a:p>
            <a:pPr marL="171450" indent="-171450">
              <a:lnSpc>
                <a:spcPct val="80000"/>
              </a:lnSpc>
              <a:buSzPct val="100000"/>
              <a:buFont typeface="Arial"/>
              <a:buChar char="•"/>
              <a:defRPr sz="500"/>
            </a:pPr>
            <a:endParaRPr lang="en-US" dirty="0"/>
          </a:p>
          <a:p>
            <a:pPr>
              <a:lnSpc>
                <a:spcPct val="80000"/>
              </a:lnSpc>
              <a:defRPr sz="500"/>
            </a:pPr>
            <a:r>
              <a:rPr lang="en-US" dirty="0"/>
              <a:t>Kidney disease</a:t>
            </a:r>
          </a:p>
          <a:p>
            <a:pPr marL="171450" indent="-171450">
              <a:lnSpc>
                <a:spcPct val="80000"/>
              </a:lnSpc>
              <a:buSzPct val="100000"/>
              <a:buFont typeface="Arial"/>
              <a:buChar char="•"/>
              <a:defRPr sz="500"/>
            </a:pPr>
            <a:r>
              <a:rPr lang="en-US" dirty="0"/>
              <a:t>Food insecurity is associated with ~50% increase in kidney disease, especially in patients with diabetes and/or high blood pressure, in a national sample</a:t>
            </a:r>
          </a:p>
          <a:p>
            <a:pPr marL="171450" indent="-171450" defTabSz="457200">
              <a:lnSpc>
                <a:spcPct val="80000"/>
              </a:lnSpc>
              <a:spcBef>
                <a:spcPts val="100"/>
              </a:spcBef>
              <a:buSzPct val="100000"/>
              <a:buFont typeface="Arial"/>
              <a:buChar char="•"/>
              <a:defRPr sz="500"/>
            </a:pPr>
            <a:r>
              <a:rPr lang="en-US" dirty="0"/>
              <a:t>Crews DC, </a:t>
            </a:r>
            <a:r>
              <a:rPr lang="en-US" dirty="0" err="1"/>
              <a:t>Kuczmarski</a:t>
            </a:r>
            <a:r>
              <a:rPr lang="en-US" dirty="0"/>
              <a:t> MF, Grubbs V, et al. Effect of food insecurity on chronic kidney disease in lower-income Americans. </a:t>
            </a:r>
            <a:r>
              <a:rPr lang="en-US" i="1" dirty="0"/>
              <a:t>American journal of nephrology. </a:t>
            </a:r>
            <a:r>
              <a:rPr lang="en-US" dirty="0"/>
              <a:t>2014;39(1):27-35.</a:t>
            </a:r>
          </a:p>
          <a:p>
            <a:pPr marL="171450" indent="-171450" defTabSz="457200">
              <a:lnSpc>
                <a:spcPct val="80000"/>
              </a:lnSpc>
              <a:spcBef>
                <a:spcPts val="100"/>
              </a:spcBef>
              <a:buSzPct val="100000"/>
              <a:buFont typeface="Arial"/>
              <a:buChar char="•"/>
              <a:defRPr sz="500"/>
            </a:pPr>
            <a:endParaRPr lang="en-US" dirty="0"/>
          </a:p>
          <a:p>
            <a:pPr defTabSz="457200">
              <a:lnSpc>
                <a:spcPct val="80000"/>
              </a:lnSpc>
              <a:spcBef>
                <a:spcPts val="100"/>
              </a:spcBef>
              <a:defRPr sz="500"/>
            </a:pPr>
            <a:r>
              <a:rPr lang="en-US" dirty="0"/>
              <a:t>Osteoporosis</a:t>
            </a:r>
          </a:p>
          <a:p>
            <a:pPr marL="171450" indent="-171450" defTabSz="457200">
              <a:lnSpc>
                <a:spcPct val="80000"/>
              </a:lnSpc>
              <a:spcBef>
                <a:spcPts val="100"/>
              </a:spcBef>
              <a:buSzPct val="100000"/>
              <a:buFont typeface="Arial"/>
              <a:buChar char="•"/>
              <a:defRPr sz="500"/>
            </a:pPr>
            <a:r>
              <a:rPr lang="en-US" dirty="0"/>
              <a:t>Food insecurity associated with 4 times the risk for osteoporosis, especially for women, in a national sample</a:t>
            </a:r>
          </a:p>
          <a:p>
            <a:pPr marL="171450" indent="-171450" defTabSz="457200">
              <a:lnSpc>
                <a:spcPct val="80000"/>
              </a:lnSpc>
              <a:spcBef>
                <a:spcPts val="100"/>
              </a:spcBef>
              <a:buSzPct val="100000"/>
              <a:buFont typeface="Arial"/>
              <a:buChar char="•"/>
              <a:defRPr sz="500"/>
            </a:pPr>
            <a:r>
              <a:rPr lang="en-US" dirty="0"/>
              <a:t>Lyles CR, Schafer AL, Seligman HK. Income, food insecurity, and osteoporosis among older adults in the 2007-2008 National Health and Nutrition Examination Survey (NHANES). </a:t>
            </a:r>
            <a:r>
              <a:rPr lang="en-US" i="1" dirty="0"/>
              <a:t>Journal of health care for the poor and underserved. </a:t>
            </a:r>
            <a:r>
              <a:rPr lang="en-US" dirty="0"/>
              <a:t>Nov 2014;25(4):1530-1541.</a:t>
            </a:r>
          </a:p>
          <a:p>
            <a:pPr defTabSz="457200">
              <a:lnSpc>
                <a:spcPct val="80000"/>
              </a:lnSpc>
              <a:spcBef>
                <a:spcPts val="100"/>
              </a:spcBef>
              <a:defRPr sz="500"/>
            </a:pPr>
            <a:endParaRPr lang="en-US" dirty="0"/>
          </a:p>
          <a:p>
            <a:pPr defTabSz="457200">
              <a:lnSpc>
                <a:spcPct val="80000"/>
              </a:lnSpc>
              <a:spcBef>
                <a:spcPts val="100"/>
              </a:spcBef>
              <a:defRPr sz="500"/>
            </a:pPr>
            <a:r>
              <a:rPr lang="en-US" dirty="0"/>
              <a:t>Obesity</a:t>
            </a:r>
          </a:p>
          <a:p>
            <a:pPr marL="171450" indent="-171450" defTabSz="457200">
              <a:lnSpc>
                <a:spcPct val="80000"/>
              </a:lnSpc>
              <a:spcBef>
                <a:spcPts val="100"/>
              </a:spcBef>
              <a:buSzPct val="100000"/>
              <a:buFont typeface="Arial"/>
              <a:buChar char="•"/>
              <a:defRPr sz="500"/>
            </a:pPr>
            <a:r>
              <a:rPr lang="en-US" dirty="0"/>
              <a:t> Adams EJ, </a:t>
            </a:r>
            <a:r>
              <a:rPr lang="en-US" dirty="0" err="1"/>
              <a:t>Grummer</a:t>
            </a:r>
            <a:r>
              <a:rPr lang="en-US" dirty="0"/>
              <a:t>-Strawn L, Chavez G. Food insecurity is associated with increased risk of obesity in California women. J </a:t>
            </a:r>
            <a:r>
              <a:rPr lang="en-US" dirty="0" err="1"/>
              <a:t>Nutr</a:t>
            </a:r>
            <a:r>
              <a:rPr lang="en-US" dirty="0"/>
              <a:t> 2003;133:1070–1074.</a:t>
            </a:r>
          </a:p>
          <a:p>
            <a:pPr marL="171450" indent="-171450" defTabSz="457200">
              <a:lnSpc>
                <a:spcPct val="80000"/>
              </a:lnSpc>
              <a:spcBef>
                <a:spcPts val="100"/>
              </a:spcBef>
              <a:buSzPct val="100000"/>
              <a:buFont typeface="Arial"/>
              <a:buChar char="•"/>
              <a:defRPr sz="500"/>
            </a:pPr>
            <a:r>
              <a:rPr lang="en-US" dirty="0"/>
              <a:t>http://jn.nutrition.org/content/133/4/1070.short</a:t>
            </a:r>
          </a:p>
          <a:p>
            <a:pPr marL="171450" indent="-171450" defTabSz="457200">
              <a:lnSpc>
                <a:spcPct val="80000"/>
              </a:lnSpc>
              <a:spcBef>
                <a:spcPts val="100"/>
              </a:spcBef>
              <a:buSzPct val="100000"/>
              <a:buFont typeface="Arial"/>
              <a:buChar char="•"/>
              <a:defRPr sz="500"/>
            </a:pPr>
            <a:endParaRPr lang="en-US" dirty="0"/>
          </a:p>
          <a:p>
            <a:pPr defTabSz="457200">
              <a:lnSpc>
                <a:spcPct val="80000"/>
              </a:lnSpc>
              <a:spcBef>
                <a:spcPts val="100"/>
              </a:spcBef>
              <a:defRPr sz="500"/>
            </a:pPr>
            <a:r>
              <a:rPr lang="en-US" dirty="0"/>
              <a:t>HIV</a:t>
            </a:r>
          </a:p>
          <a:p>
            <a:pPr marL="171450" indent="-171450" defTabSz="457200">
              <a:lnSpc>
                <a:spcPct val="80000"/>
              </a:lnSpc>
              <a:spcBef>
                <a:spcPts val="100"/>
              </a:spcBef>
              <a:buSzPct val="100000"/>
              <a:buFont typeface="Arial"/>
              <a:buChar char="•"/>
              <a:defRPr sz="500"/>
            </a:pPr>
            <a:r>
              <a:rPr lang="en-US" dirty="0"/>
              <a:t>Food insecurity is associated with roughly 2 times the odds on HIV treatment non- adherence</a:t>
            </a:r>
          </a:p>
          <a:p>
            <a:pPr marL="171450" indent="-171450" defTabSz="457200">
              <a:lnSpc>
                <a:spcPct val="80000"/>
              </a:lnSpc>
              <a:spcBef>
                <a:spcPts val="100"/>
              </a:spcBef>
              <a:buSzPct val="100000"/>
              <a:buFont typeface="Arial"/>
              <a:buChar char="•"/>
              <a:defRPr sz="500"/>
            </a:pPr>
            <a:r>
              <a:rPr lang="en-US" dirty="0"/>
              <a:t>Chen Y, </a:t>
            </a:r>
            <a:r>
              <a:rPr lang="en-US" dirty="0" err="1"/>
              <a:t>Kalichman</a:t>
            </a:r>
            <a:r>
              <a:rPr lang="en-US" dirty="0"/>
              <a:t> SC. Synergistic effects of food insecurity and drug use on medication adherence among people living with HIV infection. </a:t>
            </a:r>
            <a:r>
              <a:rPr lang="en-US" i="1" dirty="0"/>
              <a:t>Journal of behavioral medicine. </a:t>
            </a:r>
            <a:r>
              <a:rPr lang="en-US" dirty="0"/>
              <a:t>Dec 23 2014.</a:t>
            </a:r>
          </a:p>
          <a:p>
            <a:pPr marL="171450" indent="-171450" defTabSz="457200">
              <a:lnSpc>
                <a:spcPct val="80000"/>
              </a:lnSpc>
              <a:spcBef>
                <a:spcPts val="100"/>
              </a:spcBef>
              <a:buSzPct val="100000"/>
              <a:buFont typeface="Arial"/>
              <a:buChar char="•"/>
              <a:defRPr sz="500"/>
            </a:pPr>
            <a:r>
              <a:rPr lang="en-US" dirty="0"/>
              <a:t>Singer AW, Weiser SD, McCoy SI. Does Food Insecurity Undermine Adherence to Antiretroviral Therapy? A Systematic Review. </a:t>
            </a:r>
            <a:r>
              <a:rPr lang="en-US" i="1" dirty="0"/>
              <a:t>AIDS and behavior. </a:t>
            </a:r>
            <a:r>
              <a:rPr lang="en-US" dirty="0"/>
              <a:t>Aug 6 2014.</a:t>
            </a:r>
          </a:p>
          <a:p>
            <a:pPr defTabSz="457200">
              <a:lnSpc>
                <a:spcPct val="80000"/>
              </a:lnSpc>
              <a:spcBef>
                <a:spcPts val="100"/>
              </a:spcBef>
              <a:defRPr sz="500"/>
            </a:pPr>
            <a:endParaRPr lang="en-US" dirty="0"/>
          </a:p>
          <a:p>
            <a:pPr defTabSz="457200">
              <a:lnSpc>
                <a:spcPct val="80000"/>
              </a:lnSpc>
              <a:spcBef>
                <a:spcPts val="100"/>
              </a:spcBef>
              <a:defRPr sz="500"/>
            </a:pPr>
            <a:r>
              <a:rPr lang="en-US" dirty="0"/>
              <a:t>Cancer</a:t>
            </a:r>
          </a:p>
          <a:p>
            <a:pPr marL="171450" indent="-171450" defTabSz="457200">
              <a:lnSpc>
                <a:spcPct val="80000"/>
              </a:lnSpc>
              <a:spcBef>
                <a:spcPts val="100"/>
              </a:spcBef>
              <a:buSzPct val="100000"/>
              <a:buFont typeface="Arial"/>
              <a:buChar char="•"/>
              <a:defRPr sz="500"/>
            </a:pPr>
            <a:r>
              <a:rPr lang="en-US" dirty="0"/>
              <a:t>Cancer patients under active treatment had 5 times greater risk of food insecurity than state average</a:t>
            </a:r>
          </a:p>
          <a:p>
            <a:pPr marL="171450" indent="-171450" defTabSz="457200">
              <a:lnSpc>
                <a:spcPct val="80000"/>
              </a:lnSpc>
              <a:spcBef>
                <a:spcPts val="100"/>
              </a:spcBef>
              <a:buSzPct val="100000"/>
              <a:buFont typeface="Arial"/>
              <a:buChar char="•"/>
              <a:defRPr sz="500"/>
            </a:pPr>
            <a:r>
              <a:rPr lang="en-US" dirty="0" err="1"/>
              <a:t>Gany</a:t>
            </a:r>
            <a:r>
              <a:rPr lang="en-US" dirty="0"/>
              <a:t> F, Lee T, Ramirez J, et al. Do our patients have enough to eat?: Food insecurity among urban low-income cancer patients. </a:t>
            </a:r>
            <a:r>
              <a:rPr lang="en-US" i="1" dirty="0"/>
              <a:t>Journal of health care for the poor and underserved. </a:t>
            </a:r>
            <a:r>
              <a:rPr lang="en-US" dirty="0"/>
              <a:t>Aug 2014;25(3):1153-1168.</a:t>
            </a:r>
          </a:p>
          <a:p>
            <a:pPr defTabSz="457200">
              <a:lnSpc>
                <a:spcPct val="80000"/>
              </a:lnSpc>
              <a:spcBef>
                <a:spcPts val="100"/>
              </a:spcBef>
              <a:defRPr sz="500"/>
            </a:pPr>
            <a:endParaRPr lang="en-US" dirty="0"/>
          </a:p>
          <a:p>
            <a:pPr defTabSz="457200">
              <a:lnSpc>
                <a:spcPct val="80000"/>
              </a:lnSpc>
              <a:spcBef>
                <a:spcPts val="100"/>
              </a:spcBef>
              <a:defRPr sz="500"/>
            </a:pPr>
            <a:r>
              <a:rPr lang="en-US" dirty="0"/>
              <a:t>TB</a:t>
            </a:r>
          </a:p>
          <a:p>
            <a:pPr marL="171450" indent="-171450">
              <a:lnSpc>
                <a:spcPct val="80000"/>
              </a:lnSpc>
              <a:buSzPct val="100000"/>
              <a:buFont typeface="Arial"/>
              <a:buChar char="•"/>
              <a:defRPr sz="500"/>
            </a:pPr>
            <a:r>
              <a:rPr lang="en-US" dirty="0"/>
              <a:t>Modeling study predicts that achieving world nutrition goals would reduce burden of TB by 20%. </a:t>
            </a:r>
          </a:p>
          <a:p>
            <a:pPr marL="171450" indent="-171450">
              <a:lnSpc>
                <a:spcPct val="80000"/>
              </a:lnSpc>
              <a:buSzPct val="100000"/>
              <a:buFont typeface="Arial"/>
              <a:buChar char="•"/>
              <a:defRPr sz="500"/>
            </a:pPr>
            <a:r>
              <a:rPr lang="en-US" dirty="0"/>
              <a:t>Failing to address food insecurity would increase TB by 10%</a:t>
            </a:r>
          </a:p>
          <a:p>
            <a:pPr marL="171450" indent="-171450" defTabSz="457200">
              <a:lnSpc>
                <a:spcPct val="80000"/>
              </a:lnSpc>
              <a:spcBef>
                <a:spcPts val="100"/>
              </a:spcBef>
              <a:buSzPct val="100000"/>
              <a:buFont typeface="Arial"/>
              <a:buChar char="•"/>
              <a:defRPr sz="500"/>
            </a:pPr>
            <a:r>
              <a:rPr lang="en-US" dirty="0"/>
              <a:t>Odone A, </a:t>
            </a:r>
            <a:r>
              <a:rPr lang="en-US" dirty="0" err="1"/>
              <a:t>Houben</a:t>
            </a:r>
            <a:r>
              <a:rPr lang="en-US" dirty="0"/>
              <a:t> RM, White RG, </a:t>
            </a:r>
            <a:r>
              <a:rPr lang="en-US" dirty="0" err="1"/>
              <a:t>Lonnroth</a:t>
            </a:r>
            <a:r>
              <a:rPr lang="en-US" dirty="0"/>
              <a:t> K. The effect of diabetes and undernutrition trends on reaching 2035 global tuberculosis targets. </a:t>
            </a:r>
            <a:r>
              <a:rPr lang="en-US" i="1" dirty="0"/>
              <a:t>The lancet. Diabetes &amp; endocrinology. </a:t>
            </a:r>
            <a:r>
              <a:rPr lang="en-US" dirty="0"/>
              <a:t>Sep 2014;2(9):754-764.</a:t>
            </a:r>
          </a:p>
          <a:p>
            <a:pPr marL="171450" indent="-171450">
              <a:lnSpc>
                <a:spcPct val="80000"/>
              </a:lnSpc>
              <a:buSzPct val="100000"/>
              <a:buFont typeface="Arial"/>
              <a:buChar char="•"/>
              <a:defRPr sz="500"/>
            </a:pPr>
            <a:endParaRPr lang="en-US" dirty="0"/>
          </a:p>
          <a:p>
            <a:pPr marL="171450" indent="-171450" defTabSz="457200">
              <a:lnSpc>
                <a:spcPct val="80000"/>
              </a:lnSpc>
              <a:spcBef>
                <a:spcPts val="100"/>
              </a:spcBef>
              <a:buSzPct val="100000"/>
              <a:buFont typeface="Arial"/>
              <a:buChar char="•"/>
              <a:defRPr sz="500"/>
            </a:pPr>
            <a:r>
              <a:rPr lang="en-US" dirty="0"/>
              <a:t>Diabetes Control: </a:t>
            </a:r>
          </a:p>
          <a:p>
            <a:pPr marL="171450" indent="-171450" defTabSz="457200">
              <a:lnSpc>
                <a:spcPct val="80000"/>
              </a:lnSpc>
              <a:spcBef>
                <a:spcPts val="100"/>
              </a:spcBef>
              <a:buSzPct val="100000"/>
              <a:buFont typeface="Arial"/>
              <a:buChar char="•"/>
              <a:defRPr sz="500"/>
            </a:pPr>
            <a:r>
              <a:rPr lang="en-US" dirty="0"/>
              <a:t>Ippolito, JPHN July 2016 </a:t>
            </a:r>
          </a:p>
          <a:p>
            <a:pPr marL="171450" indent="-171450" defTabSz="457200">
              <a:lnSpc>
                <a:spcPct val="80000"/>
              </a:lnSpc>
              <a:spcBef>
                <a:spcPts val="100"/>
              </a:spcBef>
              <a:buSzPct val="100000"/>
              <a:buFont typeface="Arial"/>
              <a:buChar char="•"/>
              <a:defRPr sz="500"/>
            </a:pPr>
            <a:r>
              <a:rPr lang="en-US" dirty="0"/>
              <a:t>Seligman, Diabetes Care 2013</a:t>
            </a:r>
          </a:p>
        </p:txBody>
      </p:sp>
      <p:sp>
        <p:nvSpPr>
          <p:cNvPr id="4" name="Slide Number Placeholder 3"/>
          <p:cNvSpPr>
            <a:spLocks noGrp="1"/>
          </p:cNvSpPr>
          <p:nvPr>
            <p:ph type="sldNum" sz="quarter" idx="10"/>
          </p:nvPr>
        </p:nvSpPr>
        <p:spPr/>
        <p:txBody>
          <a:bodyPr/>
          <a:lstStyle/>
          <a:p>
            <a:fld id="{60B8BDAA-1DA3-4FE9-8B55-F267FE2A57D3}" type="slidenum">
              <a:rPr lang="en-US" smtClean="0"/>
              <a:t>10</a:t>
            </a:fld>
            <a:endParaRPr lang="en-US" dirty="0"/>
          </a:p>
        </p:txBody>
      </p:sp>
    </p:spTree>
    <p:extLst>
      <p:ext uri="{BB962C8B-B14F-4D97-AF65-F5344CB8AC3E}">
        <p14:creationId xmlns:p14="http://schemas.microsoft.com/office/powerpoint/2010/main" val="301539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sz="500" u="sng"/>
            </a:pPr>
            <a:r>
              <a:rPr lang="en-US" u="none" dirty="0"/>
              <a:t>Key Talking Points: </a:t>
            </a:r>
          </a:p>
          <a:p>
            <a:pPr>
              <a:lnSpc>
                <a:spcPct val="80000"/>
              </a:lnSpc>
              <a:defRPr sz="500" u="sng"/>
            </a:pPr>
            <a:r>
              <a:rPr lang="en-US" u="none" dirty="0"/>
              <a:t>Food Insecurity increases the risk that an individual will develop a chronic disease such as cardiovascular disease, diabetes, kidney disease, and osteoporosis. </a:t>
            </a:r>
          </a:p>
          <a:p>
            <a:pPr>
              <a:lnSpc>
                <a:spcPct val="80000"/>
              </a:lnSpc>
              <a:defRPr sz="500" u="sng"/>
            </a:pPr>
            <a:endParaRPr lang="en-US" u="none" dirty="0"/>
          </a:p>
          <a:p>
            <a:pPr>
              <a:lnSpc>
                <a:spcPct val="80000"/>
              </a:lnSpc>
              <a:defRPr sz="500" u="sng"/>
            </a:pPr>
            <a:r>
              <a:rPr lang="en-US" u="none" dirty="0"/>
              <a:t>Once someone has a diet-sensitive chronic disease, being food insecure makes management of that disease more difficult.  Research shows that food insecure people with diabetes have increased medication non-adherence, more tradeoffs between food and medicine, poorer diabetes distress and self-efficacy, and most importantly, poor blood sugar control. </a:t>
            </a:r>
          </a:p>
          <a:p>
            <a:pPr>
              <a:lnSpc>
                <a:spcPct val="80000"/>
              </a:lnSpc>
              <a:defRPr sz="500" u="sng"/>
            </a:pPr>
            <a:endParaRPr lang="en-US" u="none" dirty="0"/>
          </a:p>
          <a:p>
            <a:pPr>
              <a:lnSpc>
                <a:spcPct val="80000"/>
              </a:lnSpc>
              <a:defRPr sz="500" u="sng"/>
            </a:pPr>
            <a:r>
              <a:rPr lang="en-US" u="none" dirty="0"/>
              <a:t>We see these challenges with other diseases, as well. </a:t>
            </a:r>
          </a:p>
          <a:p>
            <a:pPr>
              <a:lnSpc>
                <a:spcPct val="80000"/>
              </a:lnSpc>
              <a:defRPr sz="500" u="sng"/>
            </a:pPr>
            <a:endParaRPr lang="en-US" dirty="0"/>
          </a:p>
          <a:p>
            <a:pPr>
              <a:lnSpc>
                <a:spcPct val="80000"/>
              </a:lnSpc>
              <a:defRPr sz="500" u="sng"/>
            </a:pPr>
            <a:r>
              <a:rPr lang="en-US" dirty="0"/>
              <a:t>Sources</a:t>
            </a:r>
          </a:p>
          <a:p>
            <a:pPr>
              <a:lnSpc>
                <a:spcPct val="80000"/>
              </a:lnSpc>
              <a:defRPr sz="500"/>
            </a:pPr>
            <a:r>
              <a:rPr lang="en-US" dirty="0"/>
              <a:t>CVD</a:t>
            </a:r>
          </a:p>
          <a:p>
            <a:pPr marL="171450" indent="-171450" defTabSz="457200">
              <a:lnSpc>
                <a:spcPct val="80000"/>
              </a:lnSpc>
              <a:spcBef>
                <a:spcPts val="100"/>
              </a:spcBef>
              <a:buSzPct val="100000"/>
              <a:buFont typeface="Arial"/>
              <a:buChar char="•"/>
              <a:defRPr sz="500"/>
            </a:pPr>
            <a:r>
              <a:rPr lang="en-US" dirty="0"/>
              <a:t>High blood pressure 25% more common in patients with food insecurity in a nationally representative sample</a:t>
            </a:r>
          </a:p>
          <a:p>
            <a:pPr marL="171450" indent="-171450">
              <a:lnSpc>
                <a:spcPct val="80000"/>
              </a:lnSpc>
              <a:buSzPct val="100000"/>
              <a:buFont typeface="Arial"/>
              <a:buChar char="•"/>
              <a:defRPr sz="500"/>
            </a:pPr>
            <a:r>
              <a:rPr lang="en-US" dirty="0"/>
              <a:t>Irving SM, </a:t>
            </a:r>
            <a:r>
              <a:rPr lang="en-US" dirty="0" err="1"/>
              <a:t>Njai</a:t>
            </a:r>
            <a:r>
              <a:rPr lang="en-US" dirty="0"/>
              <a:t> RS, Siegel PZ. Food insecurity and self-reported hypertension among Hispanic, black, and white adults in 12 states, Behavioral Risk Factor Surveillance System, 2009. </a:t>
            </a:r>
            <a:r>
              <a:rPr lang="en-US" i="1" dirty="0"/>
              <a:t>Preventing chronic disease</a:t>
            </a:r>
            <a:r>
              <a:rPr lang="en-US" dirty="0"/>
              <a:t>. 2014;11:E161.</a:t>
            </a:r>
          </a:p>
          <a:p>
            <a:pPr marL="171450" indent="-171450">
              <a:lnSpc>
                <a:spcPct val="80000"/>
              </a:lnSpc>
              <a:buSzPct val="100000"/>
              <a:buFont typeface="Arial"/>
              <a:buChar char="•"/>
              <a:defRPr sz="500"/>
            </a:pPr>
            <a:endParaRPr lang="en-US" dirty="0"/>
          </a:p>
          <a:p>
            <a:pPr>
              <a:lnSpc>
                <a:spcPct val="80000"/>
              </a:lnSpc>
              <a:defRPr sz="500"/>
            </a:pPr>
            <a:r>
              <a:rPr lang="en-US" dirty="0"/>
              <a:t>Kidney disease</a:t>
            </a:r>
          </a:p>
          <a:p>
            <a:pPr marL="171450" indent="-171450">
              <a:lnSpc>
                <a:spcPct val="80000"/>
              </a:lnSpc>
              <a:buSzPct val="100000"/>
              <a:buFont typeface="Arial"/>
              <a:buChar char="•"/>
              <a:defRPr sz="500"/>
            </a:pPr>
            <a:r>
              <a:rPr lang="en-US" dirty="0"/>
              <a:t>Food insecurity is associated with ~50% increase in kidney disease, especially in patients with diabetes and/or high blood pressure, in a national sample</a:t>
            </a:r>
          </a:p>
          <a:p>
            <a:pPr marL="171450" indent="-171450" defTabSz="457200">
              <a:lnSpc>
                <a:spcPct val="80000"/>
              </a:lnSpc>
              <a:spcBef>
                <a:spcPts val="100"/>
              </a:spcBef>
              <a:buSzPct val="100000"/>
              <a:buFont typeface="Arial"/>
              <a:buChar char="•"/>
              <a:defRPr sz="500"/>
            </a:pPr>
            <a:r>
              <a:rPr lang="en-US" dirty="0"/>
              <a:t>Crews DC, </a:t>
            </a:r>
            <a:r>
              <a:rPr lang="en-US" dirty="0" err="1"/>
              <a:t>Kuczmarski</a:t>
            </a:r>
            <a:r>
              <a:rPr lang="en-US" dirty="0"/>
              <a:t> MF, Grubbs V, et al. Effect of food insecurity on chronic kidney disease in lower-income Americans. </a:t>
            </a:r>
            <a:r>
              <a:rPr lang="en-US" i="1" dirty="0"/>
              <a:t>American journal of nephrology. </a:t>
            </a:r>
            <a:r>
              <a:rPr lang="en-US" dirty="0"/>
              <a:t>2014;39(1):27-35.</a:t>
            </a:r>
          </a:p>
          <a:p>
            <a:pPr marL="171450" indent="-171450" defTabSz="457200">
              <a:lnSpc>
                <a:spcPct val="80000"/>
              </a:lnSpc>
              <a:spcBef>
                <a:spcPts val="100"/>
              </a:spcBef>
              <a:buSzPct val="100000"/>
              <a:buFont typeface="Arial"/>
              <a:buChar char="•"/>
              <a:defRPr sz="500"/>
            </a:pPr>
            <a:endParaRPr lang="en-US" dirty="0"/>
          </a:p>
          <a:p>
            <a:pPr defTabSz="457200">
              <a:lnSpc>
                <a:spcPct val="80000"/>
              </a:lnSpc>
              <a:spcBef>
                <a:spcPts val="100"/>
              </a:spcBef>
              <a:defRPr sz="500"/>
            </a:pPr>
            <a:r>
              <a:rPr lang="en-US" dirty="0"/>
              <a:t>Osteoporosis</a:t>
            </a:r>
          </a:p>
          <a:p>
            <a:pPr marL="171450" indent="-171450" defTabSz="457200">
              <a:lnSpc>
                <a:spcPct val="80000"/>
              </a:lnSpc>
              <a:spcBef>
                <a:spcPts val="100"/>
              </a:spcBef>
              <a:buSzPct val="100000"/>
              <a:buFont typeface="Arial"/>
              <a:buChar char="•"/>
              <a:defRPr sz="500"/>
            </a:pPr>
            <a:r>
              <a:rPr lang="en-US" dirty="0"/>
              <a:t>Food insecurity associated with 4 times the risk for osteoporosis, especially for women, in a national sample</a:t>
            </a:r>
          </a:p>
          <a:p>
            <a:pPr marL="171450" indent="-171450" defTabSz="457200">
              <a:lnSpc>
                <a:spcPct val="80000"/>
              </a:lnSpc>
              <a:spcBef>
                <a:spcPts val="100"/>
              </a:spcBef>
              <a:buSzPct val="100000"/>
              <a:buFont typeface="Arial"/>
              <a:buChar char="•"/>
              <a:defRPr sz="500"/>
            </a:pPr>
            <a:r>
              <a:rPr lang="en-US" dirty="0"/>
              <a:t>Lyles CR, Schafer AL, Seligman HK. Income, food insecurity, and osteoporosis among older adults in the 2007-2008 National Health and Nutrition Examination Survey (NHANES). </a:t>
            </a:r>
            <a:r>
              <a:rPr lang="en-US" i="1" dirty="0"/>
              <a:t>Journal of health care for the poor and underserved. </a:t>
            </a:r>
            <a:r>
              <a:rPr lang="en-US" dirty="0"/>
              <a:t>Nov 2014;25(4):1530-1541.</a:t>
            </a:r>
          </a:p>
          <a:p>
            <a:pPr defTabSz="457200">
              <a:lnSpc>
                <a:spcPct val="80000"/>
              </a:lnSpc>
              <a:spcBef>
                <a:spcPts val="100"/>
              </a:spcBef>
              <a:defRPr sz="500"/>
            </a:pPr>
            <a:endParaRPr lang="en-US" dirty="0"/>
          </a:p>
          <a:p>
            <a:pPr defTabSz="457200">
              <a:lnSpc>
                <a:spcPct val="80000"/>
              </a:lnSpc>
              <a:spcBef>
                <a:spcPts val="100"/>
              </a:spcBef>
              <a:defRPr sz="500"/>
            </a:pPr>
            <a:r>
              <a:rPr lang="en-US" dirty="0"/>
              <a:t>Obesity</a:t>
            </a:r>
          </a:p>
          <a:p>
            <a:pPr marL="171450" indent="-171450" defTabSz="457200">
              <a:lnSpc>
                <a:spcPct val="80000"/>
              </a:lnSpc>
              <a:spcBef>
                <a:spcPts val="100"/>
              </a:spcBef>
              <a:buSzPct val="100000"/>
              <a:buFont typeface="Arial"/>
              <a:buChar char="•"/>
              <a:defRPr sz="500"/>
            </a:pPr>
            <a:r>
              <a:rPr lang="en-US" dirty="0"/>
              <a:t> Adams EJ, </a:t>
            </a:r>
            <a:r>
              <a:rPr lang="en-US" dirty="0" err="1"/>
              <a:t>Grummer</a:t>
            </a:r>
            <a:r>
              <a:rPr lang="en-US" dirty="0"/>
              <a:t>-Strawn L, Chavez G. Food insecurity is associated with increased risk of obesity in California women. J </a:t>
            </a:r>
            <a:r>
              <a:rPr lang="en-US" dirty="0" err="1"/>
              <a:t>Nutr</a:t>
            </a:r>
            <a:r>
              <a:rPr lang="en-US" dirty="0"/>
              <a:t> 2003;133:1070–1074.</a:t>
            </a:r>
          </a:p>
          <a:p>
            <a:pPr marL="171450" indent="-171450" defTabSz="457200">
              <a:lnSpc>
                <a:spcPct val="80000"/>
              </a:lnSpc>
              <a:spcBef>
                <a:spcPts val="100"/>
              </a:spcBef>
              <a:buSzPct val="100000"/>
              <a:buFont typeface="Arial"/>
              <a:buChar char="•"/>
              <a:defRPr sz="500"/>
            </a:pPr>
            <a:r>
              <a:rPr lang="en-US" dirty="0"/>
              <a:t>http://jn.nutrition.org/content/133/4/1070.short</a:t>
            </a:r>
          </a:p>
          <a:p>
            <a:pPr marL="171450" indent="-171450" defTabSz="457200">
              <a:lnSpc>
                <a:spcPct val="80000"/>
              </a:lnSpc>
              <a:spcBef>
                <a:spcPts val="100"/>
              </a:spcBef>
              <a:buSzPct val="100000"/>
              <a:buFont typeface="Arial"/>
              <a:buChar char="•"/>
              <a:defRPr sz="500"/>
            </a:pPr>
            <a:endParaRPr lang="en-US" dirty="0"/>
          </a:p>
          <a:p>
            <a:pPr defTabSz="457200">
              <a:lnSpc>
                <a:spcPct val="80000"/>
              </a:lnSpc>
              <a:spcBef>
                <a:spcPts val="100"/>
              </a:spcBef>
              <a:defRPr sz="500"/>
            </a:pPr>
            <a:r>
              <a:rPr lang="en-US" dirty="0"/>
              <a:t>HIV</a:t>
            </a:r>
          </a:p>
          <a:p>
            <a:pPr marL="171450" indent="-171450" defTabSz="457200">
              <a:lnSpc>
                <a:spcPct val="80000"/>
              </a:lnSpc>
              <a:spcBef>
                <a:spcPts val="100"/>
              </a:spcBef>
              <a:buSzPct val="100000"/>
              <a:buFont typeface="Arial"/>
              <a:buChar char="•"/>
              <a:defRPr sz="500"/>
            </a:pPr>
            <a:r>
              <a:rPr lang="en-US" dirty="0"/>
              <a:t>Food insecurity is associated with roughly 2 times the odds on HIV treatment non- adherence</a:t>
            </a:r>
          </a:p>
          <a:p>
            <a:pPr marL="171450" indent="-171450" defTabSz="457200">
              <a:lnSpc>
                <a:spcPct val="80000"/>
              </a:lnSpc>
              <a:spcBef>
                <a:spcPts val="100"/>
              </a:spcBef>
              <a:buSzPct val="100000"/>
              <a:buFont typeface="Arial"/>
              <a:buChar char="•"/>
              <a:defRPr sz="500"/>
            </a:pPr>
            <a:r>
              <a:rPr lang="en-US" dirty="0"/>
              <a:t>Chen Y, </a:t>
            </a:r>
            <a:r>
              <a:rPr lang="en-US" dirty="0" err="1"/>
              <a:t>Kalichman</a:t>
            </a:r>
            <a:r>
              <a:rPr lang="en-US" dirty="0"/>
              <a:t> SC. Synergistic effects of food insecurity and drug use on medication adherence among people living with HIV infection. </a:t>
            </a:r>
            <a:r>
              <a:rPr lang="en-US" i="1" dirty="0"/>
              <a:t>Journal of behavioral medicine. </a:t>
            </a:r>
            <a:r>
              <a:rPr lang="en-US" dirty="0"/>
              <a:t>Dec 23 2014.</a:t>
            </a:r>
          </a:p>
          <a:p>
            <a:pPr marL="171450" indent="-171450" defTabSz="457200">
              <a:lnSpc>
                <a:spcPct val="80000"/>
              </a:lnSpc>
              <a:spcBef>
                <a:spcPts val="100"/>
              </a:spcBef>
              <a:buSzPct val="100000"/>
              <a:buFont typeface="Arial"/>
              <a:buChar char="•"/>
              <a:defRPr sz="500"/>
            </a:pPr>
            <a:r>
              <a:rPr lang="en-US" dirty="0"/>
              <a:t>Singer AW, Weiser SD, McCoy SI. Does Food Insecurity Undermine Adherence to Antiretroviral Therapy? A Systematic Review. </a:t>
            </a:r>
            <a:r>
              <a:rPr lang="en-US" i="1" dirty="0"/>
              <a:t>AIDS and behavior. </a:t>
            </a:r>
            <a:r>
              <a:rPr lang="en-US" dirty="0"/>
              <a:t>Aug 6 2014.</a:t>
            </a:r>
          </a:p>
          <a:p>
            <a:pPr defTabSz="457200">
              <a:lnSpc>
                <a:spcPct val="80000"/>
              </a:lnSpc>
              <a:spcBef>
                <a:spcPts val="100"/>
              </a:spcBef>
              <a:defRPr sz="500"/>
            </a:pPr>
            <a:endParaRPr lang="en-US" dirty="0"/>
          </a:p>
          <a:p>
            <a:pPr defTabSz="457200">
              <a:lnSpc>
                <a:spcPct val="80000"/>
              </a:lnSpc>
              <a:spcBef>
                <a:spcPts val="100"/>
              </a:spcBef>
              <a:defRPr sz="500"/>
            </a:pPr>
            <a:r>
              <a:rPr lang="en-US" dirty="0"/>
              <a:t>Cancer</a:t>
            </a:r>
          </a:p>
          <a:p>
            <a:pPr marL="171450" indent="-171450" defTabSz="457200">
              <a:lnSpc>
                <a:spcPct val="80000"/>
              </a:lnSpc>
              <a:spcBef>
                <a:spcPts val="100"/>
              </a:spcBef>
              <a:buSzPct val="100000"/>
              <a:buFont typeface="Arial"/>
              <a:buChar char="•"/>
              <a:defRPr sz="500"/>
            </a:pPr>
            <a:r>
              <a:rPr lang="en-US" dirty="0"/>
              <a:t>Cancer patients under active treatment had 5 times greater risk of food insecurity than state average</a:t>
            </a:r>
          </a:p>
          <a:p>
            <a:pPr marL="171450" indent="-171450" defTabSz="457200">
              <a:lnSpc>
                <a:spcPct val="80000"/>
              </a:lnSpc>
              <a:spcBef>
                <a:spcPts val="100"/>
              </a:spcBef>
              <a:buSzPct val="100000"/>
              <a:buFont typeface="Arial"/>
              <a:buChar char="•"/>
              <a:defRPr sz="500"/>
            </a:pPr>
            <a:r>
              <a:rPr lang="en-US" dirty="0" err="1"/>
              <a:t>Gany</a:t>
            </a:r>
            <a:r>
              <a:rPr lang="en-US" dirty="0"/>
              <a:t> F, Lee T, Ramirez J, et al. Do our patients have enough to eat?: Food insecurity among urban low-income cancer patients. </a:t>
            </a:r>
            <a:r>
              <a:rPr lang="en-US" i="1" dirty="0"/>
              <a:t>Journal of health care for the poor and underserved. </a:t>
            </a:r>
            <a:r>
              <a:rPr lang="en-US" dirty="0"/>
              <a:t>Aug 2014;25(3):1153-1168.</a:t>
            </a:r>
          </a:p>
          <a:p>
            <a:pPr defTabSz="457200">
              <a:lnSpc>
                <a:spcPct val="80000"/>
              </a:lnSpc>
              <a:spcBef>
                <a:spcPts val="100"/>
              </a:spcBef>
              <a:defRPr sz="500"/>
            </a:pPr>
            <a:endParaRPr lang="en-US" dirty="0"/>
          </a:p>
          <a:p>
            <a:pPr defTabSz="457200">
              <a:lnSpc>
                <a:spcPct val="80000"/>
              </a:lnSpc>
              <a:spcBef>
                <a:spcPts val="100"/>
              </a:spcBef>
              <a:defRPr sz="500"/>
            </a:pPr>
            <a:r>
              <a:rPr lang="en-US" dirty="0"/>
              <a:t>TB</a:t>
            </a:r>
          </a:p>
          <a:p>
            <a:pPr marL="171450" indent="-171450">
              <a:lnSpc>
                <a:spcPct val="80000"/>
              </a:lnSpc>
              <a:buSzPct val="100000"/>
              <a:buFont typeface="Arial"/>
              <a:buChar char="•"/>
              <a:defRPr sz="500"/>
            </a:pPr>
            <a:r>
              <a:rPr lang="en-US" dirty="0"/>
              <a:t>Modeling study predicts that achieving world nutrition goals would reduce burden of TB by 20%. </a:t>
            </a:r>
          </a:p>
          <a:p>
            <a:pPr marL="171450" indent="-171450">
              <a:lnSpc>
                <a:spcPct val="80000"/>
              </a:lnSpc>
              <a:buSzPct val="100000"/>
              <a:buFont typeface="Arial"/>
              <a:buChar char="•"/>
              <a:defRPr sz="500"/>
            </a:pPr>
            <a:r>
              <a:rPr lang="en-US" dirty="0"/>
              <a:t>Failing to address food insecurity would increase TB by 10%</a:t>
            </a:r>
          </a:p>
          <a:p>
            <a:pPr marL="171450" indent="-171450" defTabSz="457200">
              <a:lnSpc>
                <a:spcPct val="80000"/>
              </a:lnSpc>
              <a:spcBef>
                <a:spcPts val="100"/>
              </a:spcBef>
              <a:buSzPct val="100000"/>
              <a:buFont typeface="Arial"/>
              <a:buChar char="•"/>
              <a:defRPr sz="500"/>
            </a:pPr>
            <a:r>
              <a:rPr lang="en-US" dirty="0"/>
              <a:t>Odone A, </a:t>
            </a:r>
            <a:r>
              <a:rPr lang="en-US" dirty="0" err="1"/>
              <a:t>Houben</a:t>
            </a:r>
            <a:r>
              <a:rPr lang="en-US" dirty="0"/>
              <a:t> RM, White RG, </a:t>
            </a:r>
            <a:r>
              <a:rPr lang="en-US" dirty="0" err="1"/>
              <a:t>Lonnroth</a:t>
            </a:r>
            <a:r>
              <a:rPr lang="en-US" dirty="0"/>
              <a:t> K. The effect of diabetes and undernutrition trends on reaching 2035 global tuberculosis targets. </a:t>
            </a:r>
            <a:r>
              <a:rPr lang="en-US" i="1" dirty="0"/>
              <a:t>The lancet. Diabetes &amp; endocrinology. </a:t>
            </a:r>
            <a:r>
              <a:rPr lang="en-US" dirty="0"/>
              <a:t>Sep 2014;2(9):754-764.</a:t>
            </a:r>
          </a:p>
          <a:p>
            <a:pPr marL="171450" indent="-171450">
              <a:lnSpc>
                <a:spcPct val="80000"/>
              </a:lnSpc>
              <a:buSzPct val="100000"/>
              <a:buFont typeface="Arial"/>
              <a:buChar char="•"/>
              <a:defRPr sz="500"/>
            </a:pPr>
            <a:endParaRPr lang="en-US" dirty="0"/>
          </a:p>
          <a:p>
            <a:pPr marL="171450" indent="-171450" defTabSz="457200">
              <a:lnSpc>
                <a:spcPct val="80000"/>
              </a:lnSpc>
              <a:spcBef>
                <a:spcPts val="100"/>
              </a:spcBef>
              <a:buSzPct val="100000"/>
              <a:buFont typeface="Arial"/>
              <a:buChar char="•"/>
              <a:defRPr sz="500"/>
            </a:pPr>
            <a:r>
              <a:rPr lang="en-US" dirty="0"/>
              <a:t>Diabetes Control: </a:t>
            </a:r>
          </a:p>
          <a:p>
            <a:pPr marL="171450" indent="-171450" defTabSz="457200">
              <a:lnSpc>
                <a:spcPct val="80000"/>
              </a:lnSpc>
              <a:spcBef>
                <a:spcPts val="100"/>
              </a:spcBef>
              <a:buSzPct val="100000"/>
              <a:buFont typeface="Arial"/>
              <a:buChar char="•"/>
              <a:defRPr sz="500"/>
            </a:pPr>
            <a:r>
              <a:rPr lang="en-US" dirty="0"/>
              <a:t>Ippolito, JPHN July 2016 </a:t>
            </a:r>
          </a:p>
          <a:p>
            <a:pPr marL="171450" indent="-171450" defTabSz="457200">
              <a:lnSpc>
                <a:spcPct val="80000"/>
              </a:lnSpc>
              <a:spcBef>
                <a:spcPts val="100"/>
              </a:spcBef>
              <a:buSzPct val="100000"/>
              <a:buFont typeface="Arial"/>
              <a:buChar char="•"/>
              <a:defRPr sz="500"/>
            </a:pPr>
            <a:r>
              <a:rPr lang="en-US" dirty="0"/>
              <a:t>Seligman, Diabetes Care 2013</a:t>
            </a:r>
          </a:p>
        </p:txBody>
      </p:sp>
      <p:sp>
        <p:nvSpPr>
          <p:cNvPr id="4" name="Slide Number Placeholder 3"/>
          <p:cNvSpPr>
            <a:spLocks noGrp="1"/>
          </p:cNvSpPr>
          <p:nvPr>
            <p:ph type="sldNum" sz="quarter" idx="10"/>
          </p:nvPr>
        </p:nvSpPr>
        <p:spPr/>
        <p:txBody>
          <a:bodyPr/>
          <a:lstStyle/>
          <a:p>
            <a:fld id="{60B8BDAA-1DA3-4FE9-8B55-F267FE2A57D3}" type="slidenum">
              <a:rPr lang="en-US" smtClean="0"/>
              <a:t>11</a:t>
            </a:fld>
            <a:endParaRPr lang="en-US" dirty="0"/>
          </a:p>
        </p:txBody>
      </p:sp>
    </p:spTree>
    <p:extLst>
      <p:ext uri="{BB962C8B-B14F-4D97-AF65-F5344CB8AC3E}">
        <p14:creationId xmlns:p14="http://schemas.microsoft.com/office/powerpoint/2010/main" val="426409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CDC risk factors: along with smoking, drinking alcohol excessively, and poor physical activity</a:t>
            </a:r>
          </a:p>
        </p:txBody>
      </p:sp>
      <p:sp>
        <p:nvSpPr>
          <p:cNvPr id="4" name="Slide Number Placeholder 3"/>
          <p:cNvSpPr>
            <a:spLocks noGrp="1"/>
          </p:cNvSpPr>
          <p:nvPr>
            <p:ph type="sldNum" sz="quarter" idx="10"/>
          </p:nvPr>
        </p:nvSpPr>
        <p:spPr/>
        <p:txBody>
          <a:bodyPr/>
          <a:lstStyle/>
          <a:p>
            <a:fld id="{60B8BDAA-1DA3-4FE9-8B55-F267FE2A57D3}" type="slidenum">
              <a:rPr lang="en-US" smtClean="0"/>
              <a:t>12</a:t>
            </a:fld>
            <a:endParaRPr lang="en-US" dirty="0"/>
          </a:p>
        </p:txBody>
      </p:sp>
    </p:spTree>
    <p:extLst>
      <p:ext uri="{BB962C8B-B14F-4D97-AF65-F5344CB8AC3E}">
        <p14:creationId xmlns:p14="http://schemas.microsoft.com/office/powerpoint/2010/main" val="232079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latin typeface="Kalinga" panose="020B0502040204020203" pitchFamily="34" charset="0"/>
                <a:ea typeface="Karla" pitchFamily="2" charset="0"/>
                <a:cs typeface="Kalinga" panose="020B0502040204020203" pitchFamily="34" charset="0"/>
              </a:rPr>
              <a:t>A household is defined as food insecure</a:t>
            </a:r>
            <a:r>
              <a:rPr lang="en-US" b="1" baseline="0" dirty="0">
                <a:latin typeface="Kalinga" panose="020B0502040204020203" pitchFamily="34" charset="0"/>
                <a:ea typeface="Karla" pitchFamily="2" charset="0"/>
                <a:cs typeface="Kalinga" panose="020B0502040204020203" pitchFamily="34" charset="0"/>
              </a:rPr>
              <a:t> if, </a:t>
            </a:r>
            <a:r>
              <a:rPr lang="en-US" sz="1200" b="1" i="0" kern="1200" baseline="0" dirty="0">
                <a:solidFill>
                  <a:schemeClr val="tx1"/>
                </a:solidFill>
                <a:effectLst/>
                <a:latin typeface="+mn-lt"/>
                <a:ea typeface="+mn-ea"/>
                <a:cs typeface="+mn-cs"/>
              </a:rPr>
              <a:t>a</a:t>
            </a:r>
            <a:r>
              <a:rPr lang="en-US" sz="1200" b="1" i="0" kern="1200" dirty="0">
                <a:solidFill>
                  <a:schemeClr val="tx1"/>
                </a:solidFill>
                <a:effectLst/>
                <a:latin typeface="+mn-lt"/>
                <a:ea typeface="+mn-ea"/>
                <a:cs typeface="+mn-cs"/>
              </a:rPr>
              <a:t>t times during the year, they were uncertain of having, or unable to acquire, enough food to meet the needs of all their members because they had insufficient money or other resources for food. </a:t>
            </a:r>
          </a:p>
          <a:p>
            <a:pPr defTabSz="931774">
              <a:defRPr/>
            </a:pPr>
            <a:endParaRPr lang="en-US" sz="1200" b="1" i="0" kern="1200" dirty="0">
              <a:solidFill>
                <a:schemeClr val="tx1"/>
              </a:solidFill>
              <a:effectLst/>
              <a:latin typeface="+mn-lt"/>
              <a:ea typeface="+mn-ea"/>
              <a:cs typeface="+mn-cs"/>
            </a:endParaRPr>
          </a:p>
          <a:p>
            <a:pPr defTabSz="931774">
              <a:defRPr/>
            </a:pPr>
            <a:r>
              <a:rPr lang="en-US" sz="1200" b="1" i="0" kern="1200" dirty="0">
                <a:solidFill>
                  <a:schemeClr val="tx1"/>
                </a:solidFill>
                <a:effectLst/>
                <a:latin typeface="+mn-lt"/>
                <a:ea typeface="+mn-ea"/>
                <a:cs typeface="+mn-cs"/>
              </a:rPr>
              <a:t>Nationally, 13% of total Americans are food insecure</a:t>
            </a:r>
          </a:p>
          <a:p>
            <a:pPr defTabSz="931774">
              <a:defRPr/>
            </a:pPr>
            <a:endParaRPr lang="en-US" dirty="0">
              <a:latin typeface="Kalinga" panose="020B0502040204020203" pitchFamily="34" charset="0"/>
              <a:ea typeface="Karla" pitchFamily="2" charset="0"/>
              <a:cs typeface="Kalinga" panose="020B0502040204020203" pitchFamily="34" charset="0"/>
            </a:endParaRPr>
          </a:p>
          <a:p>
            <a:pPr defTabSz="931774">
              <a:defRPr/>
            </a:pPr>
            <a:endParaRPr lang="en-US" baseline="0" dirty="0"/>
          </a:p>
        </p:txBody>
      </p:sp>
      <p:sp>
        <p:nvSpPr>
          <p:cNvPr id="4" name="Slide Number Placeholder 3"/>
          <p:cNvSpPr>
            <a:spLocks noGrp="1"/>
          </p:cNvSpPr>
          <p:nvPr>
            <p:ph type="sldNum" sz="quarter" idx="10"/>
          </p:nvPr>
        </p:nvSpPr>
        <p:spPr/>
        <p:txBody>
          <a:bodyPr/>
          <a:lstStyle/>
          <a:p>
            <a:fld id="{60B8BDAA-1DA3-4FE9-8B55-F267FE2A57D3}" type="slidenum">
              <a:rPr lang="en-US" smtClean="0"/>
              <a:t>13</a:t>
            </a:fld>
            <a:endParaRPr lang="en-US"/>
          </a:p>
        </p:txBody>
      </p:sp>
    </p:spTree>
    <p:extLst>
      <p:ext uri="{BB962C8B-B14F-4D97-AF65-F5344CB8AC3E}">
        <p14:creationId xmlns:p14="http://schemas.microsoft.com/office/powerpoint/2010/main" val="488276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 national report</a:t>
            </a:r>
            <a:r>
              <a:rPr lang="en-US" sz="1200" kern="1200" baseline="0" dirty="0">
                <a:solidFill>
                  <a:schemeClr val="tx1"/>
                </a:solidFill>
                <a:effectLst/>
                <a:latin typeface="+mn-lt"/>
                <a:ea typeface="+mn-ea"/>
                <a:cs typeface="+mn-cs"/>
              </a:rPr>
              <a:t> by Feeding America and NFESH analyzed 15 years of data from the Centers for Disease Control and Prevention, in order to better understand the effects of food insecurity on the senior population.  This graph shows health outcomes related to food insecurity.</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Other findings worth</a:t>
            </a:r>
            <a:r>
              <a:rPr lang="en-US" sz="1200" kern="1200" baseline="0" dirty="0">
                <a:solidFill>
                  <a:schemeClr val="tx1"/>
                </a:solidFill>
                <a:effectLst/>
                <a:latin typeface="+mn-lt"/>
                <a:ea typeface="+mn-ea"/>
                <a:cs typeface="+mn-cs"/>
              </a:rPr>
              <a:t> noting:</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Food insecure seniors consumed 34% less vitamin C, 32% less vitamin A, and 17% less vitamin B6 than food secure seniors.</a:t>
            </a:r>
          </a:p>
          <a:p>
            <a:pPr marL="171450" indent="-171450">
              <a:buFont typeface="Arial" panose="020B0604020202020204" pitchFamily="34" charset="0"/>
              <a:buChar char="•"/>
            </a:pPr>
            <a:r>
              <a:rPr lang="en-US" b="1" baseline="0" dirty="0"/>
              <a:t>Vitamin C:  </a:t>
            </a:r>
            <a:r>
              <a:rPr lang="en-US" baseline="0" dirty="0"/>
              <a:t>As people age, their immune system gradually slows down.  Due to its function as an antioxidant and its role in immune function, vitamin C has been promoted as a means to help prevent and/or treat numerous health conditions.  The best sources of Vitamin C are fruits and vegetables, especially citrus fruits, tomatoes, red and green peppers.  (https://ods.od.nih.gov/factsheets/VitaminC-HealthProfessional/#h6) </a:t>
            </a:r>
          </a:p>
          <a:p>
            <a:pPr marL="171450" indent="-171450">
              <a:buFont typeface="Arial" panose="020B0604020202020204" pitchFamily="34" charset="0"/>
              <a:buChar char="•"/>
            </a:pPr>
            <a:r>
              <a:rPr lang="en-US" b="1" baseline="0" dirty="0"/>
              <a:t>Vitamin A:  </a:t>
            </a:r>
            <a:r>
              <a:rPr lang="en-US" baseline="0" dirty="0"/>
              <a:t>Vitamin A is essential for maintaining healthy teeth, skeletal and soft tissue, and skin.  It is promotes good vision, especially in low-light.  Seniors who do not get enough Vitamin A are at an increased risk for eye problems and dry, scaly skin.  The best sources of Vitamin A include eggs, meat, milk, orange/yellow vegetables and fruits, and spinach.  (https://medlineplus.gov/ency/article/002400.htm) </a:t>
            </a:r>
          </a:p>
          <a:p>
            <a:pPr marL="171450" indent="-171450">
              <a:buFont typeface="Arial" panose="020B0604020202020204" pitchFamily="34" charset="0"/>
              <a:buChar char="•"/>
            </a:pPr>
            <a:r>
              <a:rPr lang="en-US" b="1" baseline="0" dirty="0"/>
              <a:t>Vitamin B6: </a:t>
            </a:r>
            <a:r>
              <a:rPr lang="en-US" baseline="0" dirty="0"/>
              <a:t>Vitamin B6 helps the body to make antibodies to fight many diseases.  It also maintains normal nerve function and keep blood sugar in normal ranges, which is essential to the older population.  The best sources of B6 include meat, fish, legumes, bananas, and potatoes.  (https://medlineplus.gov/ency/article/002402.htm) </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Food insecure seniors are 2.3 times more likely to experience depression than their food secure counterparts. (230%!!!!)</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Households living with grandchildren are almost three times as likely to be food insecure as households without grandchildren.</a:t>
            </a:r>
          </a:p>
          <a:p>
            <a:endParaRPr lang="en-US" baseline="0" dirty="0"/>
          </a:p>
        </p:txBody>
      </p:sp>
      <p:sp>
        <p:nvSpPr>
          <p:cNvPr id="4" name="Slide Number Placeholder 3"/>
          <p:cNvSpPr>
            <a:spLocks noGrp="1"/>
          </p:cNvSpPr>
          <p:nvPr>
            <p:ph type="sldNum" sz="quarter" idx="10"/>
          </p:nvPr>
        </p:nvSpPr>
        <p:spPr/>
        <p:txBody>
          <a:bodyPr/>
          <a:lstStyle/>
          <a:p>
            <a:fld id="{60B8BDAA-1DA3-4FE9-8B55-F267FE2A57D3}" type="slidenum">
              <a:rPr lang="en-US" smtClean="0"/>
              <a:t>14</a:t>
            </a:fld>
            <a:endParaRPr lang="en-US"/>
          </a:p>
        </p:txBody>
      </p:sp>
    </p:spTree>
    <p:extLst>
      <p:ext uri="{BB962C8B-B14F-4D97-AF65-F5344CB8AC3E}">
        <p14:creationId xmlns:p14="http://schemas.microsoft.com/office/powerpoint/2010/main" val="3193152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https://assets.americashealthrankings.org/app/uploads/ahr2017_seniorreport.pdf</a:t>
            </a:r>
          </a:p>
        </p:txBody>
      </p:sp>
      <p:sp>
        <p:nvSpPr>
          <p:cNvPr id="4" name="Slide Number Placeholder 3"/>
          <p:cNvSpPr>
            <a:spLocks noGrp="1"/>
          </p:cNvSpPr>
          <p:nvPr>
            <p:ph type="sldNum" sz="quarter" idx="10"/>
          </p:nvPr>
        </p:nvSpPr>
        <p:spPr/>
        <p:txBody>
          <a:bodyPr/>
          <a:lstStyle/>
          <a:p>
            <a:fld id="{60B8BDAA-1DA3-4FE9-8B55-F267FE2A57D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2274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https://assets.americashealthrankings.org/app/uploads/ahr2017_seniorreport.pdf</a:t>
            </a:r>
          </a:p>
        </p:txBody>
      </p:sp>
      <p:sp>
        <p:nvSpPr>
          <p:cNvPr id="4" name="Slide Number Placeholder 3"/>
          <p:cNvSpPr>
            <a:spLocks noGrp="1"/>
          </p:cNvSpPr>
          <p:nvPr>
            <p:ph type="sldNum" sz="quarter" idx="10"/>
          </p:nvPr>
        </p:nvSpPr>
        <p:spPr/>
        <p:txBody>
          <a:bodyPr/>
          <a:lstStyle/>
          <a:p>
            <a:fld id="{60B8BDAA-1DA3-4FE9-8B55-F267FE2A57D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47804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Greater Cleveland Food Bank serves approximately</a:t>
            </a:r>
            <a:r>
              <a:rPr lang="en-US" baseline="0" dirty="0"/>
              <a:t> 247,000 people each year.  Of these people coming to the doors of our emergency feeding programs, 16% are seniors age 60 and older. (37,000+ individuals)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 a national study conducted locally by the Food Bank, we were able to look at the health of the people seeking emergency food assistance in our six counties, including seniors.  (Findings are shown on this slide.)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0B8BDAA-1DA3-4FE9-8B55-F267FE2A57D3}" type="slidenum">
              <a:rPr lang="en-US" smtClean="0"/>
              <a:t>17</a:t>
            </a:fld>
            <a:endParaRPr lang="en-US"/>
          </a:p>
        </p:txBody>
      </p:sp>
    </p:spTree>
    <p:extLst>
      <p:ext uri="{BB962C8B-B14F-4D97-AF65-F5344CB8AC3E}">
        <p14:creationId xmlns:p14="http://schemas.microsoft.com/office/powerpoint/2010/main" val="1925920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CDC risk factors: along with smoking, drinking alcohol excessively, and poor physical activity</a:t>
            </a:r>
          </a:p>
        </p:txBody>
      </p:sp>
      <p:sp>
        <p:nvSpPr>
          <p:cNvPr id="4" name="Slide Number Placeholder 3"/>
          <p:cNvSpPr>
            <a:spLocks noGrp="1"/>
          </p:cNvSpPr>
          <p:nvPr>
            <p:ph type="sldNum" sz="quarter" idx="10"/>
          </p:nvPr>
        </p:nvSpPr>
        <p:spPr/>
        <p:txBody>
          <a:bodyPr/>
          <a:lstStyle/>
          <a:p>
            <a:fld id="{60B8BDAA-1DA3-4FE9-8B55-F267FE2A57D3}" type="slidenum">
              <a:rPr lang="en-US" smtClean="0"/>
              <a:t>18</a:t>
            </a:fld>
            <a:endParaRPr lang="en-US" dirty="0"/>
          </a:p>
        </p:txBody>
      </p:sp>
    </p:spTree>
    <p:extLst>
      <p:ext uri="{BB962C8B-B14F-4D97-AF65-F5344CB8AC3E}">
        <p14:creationId xmlns:p14="http://schemas.microsoft.com/office/powerpoint/2010/main" val="988445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Children’s health watch is operated out of Boston Medical Center – monitors the impact of economic conditions and public policies on the health and well-being of very young children.  Founded in 1998, conducts research on links between nutrition, housing, energy, </a:t>
            </a:r>
            <a:r>
              <a:rPr lang="en-US" baseline="0" dirty="0" err="1"/>
              <a:t>etc</a:t>
            </a:r>
            <a:r>
              <a:rPr lang="en-US" baseline="0" dirty="0"/>
              <a:t> on health</a:t>
            </a:r>
          </a:p>
          <a:p>
            <a:pPr defTabSz="931774">
              <a:defRPr/>
            </a:pPr>
            <a:r>
              <a:rPr lang="en-US" baseline="0" dirty="0"/>
              <a:t>-The USDA ERS method is nice to know for understanding and interpreting the research between food insecurity and health</a:t>
            </a:r>
          </a:p>
          <a:p>
            <a:pPr defTabSz="931774">
              <a:defRPr/>
            </a:pPr>
            <a:endParaRPr lang="en-US" baseline="0" dirty="0"/>
          </a:p>
          <a:p>
            <a:pPr defTabSz="931774">
              <a:defRPr/>
            </a:pPr>
            <a:r>
              <a:rPr lang="en-US" baseline="0" dirty="0"/>
              <a:t>Sources: https://www.ers.usda.gov/topics/food-nutrition-assistance/food-security-in-the-us/survey-tools/ </a:t>
            </a:r>
          </a:p>
          <a:p>
            <a:pPr defTabSz="931774">
              <a:defRPr/>
            </a:pPr>
            <a:endParaRPr lang="en-US" baseline="0" dirty="0"/>
          </a:p>
          <a:p>
            <a:r>
              <a:rPr lang="en-US" sz="1600" dirty="0">
                <a:latin typeface="Karla"/>
              </a:rPr>
              <a:t>The USDA Economic Research Service (ERS) conducts regular food security research using longer, more detailed processes (i.e. multi-stage surveying) </a:t>
            </a:r>
          </a:p>
          <a:p>
            <a:pPr marL="285750" indent="-285750">
              <a:buFont typeface="Arial" panose="020B0604020202020204" pitchFamily="34" charset="0"/>
              <a:buChar char="•"/>
            </a:pPr>
            <a:endParaRPr lang="en-US" sz="800" dirty="0">
              <a:latin typeface="Karla"/>
            </a:endParaRPr>
          </a:p>
          <a:p>
            <a:r>
              <a:rPr lang="en-US" sz="1600" dirty="0">
                <a:latin typeface="Karla"/>
              </a:rPr>
              <a:t>Their research is cited frequently, including a differentiation between levels of food security, typically: high, marginal, low and very low</a:t>
            </a:r>
          </a:p>
          <a:p>
            <a:pPr marL="285750" indent="-285750">
              <a:buFont typeface="Arial" panose="020B0604020202020204" pitchFamily="34" charset="0"/>
              <a:buChar char="•"/>
            </a:pPr>
            <a:endParaRPr lang="en-US" sz="800" dirty="0">
              <a:latin typeface="Karla"/>
            </a:endParaRPr>
          </a:p>
          <a:p>
            <a:pPr marL="742950" lvl="1" indent="-285750">
              <a:buFont typeface="Arial" panose="020B0604020202020204" pitchFamily="34" charset="0"/>
              <a:buChar char="•"/>
            </a:pPr>
            <a:r>
              <a:rPr lang="en-US" sz="1600" dirty="0">
                <a:latin typeface="Karla"/>
              </a:rPr>
              <a:t>Low food security - reduced quality and variety; little indication of reduced food intake</a:t>
            </a:r>
          </a:p>
          <a:p>
            <a:pPr marL="742950" lvl="1" indent="-285750">
              <a:buFont typeface="Arial" panose="020B0604020202020204" pitchFamily="34" charset="0"/>
              <a:buChar char="•"/>
            </a:pPr>
            <a:r>
              <a:rPr lang="en-US" sz="1600" dirty="0">
                <a:latin typeface="Karla"/>
              </a:rPr>
              <a:t>Very low food security – disrupted eating patterns, reduced food intake, both quality and quantity of food affected</a:t>
            </a:r>
          </a:p>
          <a:p>
            <a:pPr defTabSz="931774">
              <a:defRPr/>
            </a:pPr>
            <a:endParaRPr lang="en-US" baseline="0" dirty="0"/>
          </a:p>
        </p:txBody>
      </p:sp>
      <p:sp>
        <p:nvSpPr>
          <p:cNvPr id="4" name="Slide Number Placeholder 3"/>
          <p:cNvSpPr>
            <a:spLocks noGrp="1"/>
          </p:cNvSpPr>
          <p:nvPr>
            <p:ph type="sldNum" sz="quarter" idx="10"/>
          </p:nvPr>
        </p:nvSpPr>
        <p:spPr/>
        <p:txBody>
          <a:bodyPr/>
          <a:lstStyle/>
          <a:p>
            <a:fld id="{60B8BDAA-1DA3-4FE9-8B55-F267FE2A57D3}" type="slidenum">
              <a:rPr lang="en-US" smtClean="0"/>
              <a:t>19</a:t>
            </a:fld>
            <a:endParaRPr lang="en-US" dirty="0"/>
          </a:p>
        </p:txBody>
      </p:sp>
    </p:spTree>
    <p:extLst>
      <p:ext uri="{BB962C8B-B14F-4D97-AF65-F5344CB8AC3E}">
        <p14:creationId xmlns:p14="http://schemas.microsoft.com/office/powerpoint/2010/main" val="134521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over 800 member agencies/community partners in Ashland, Ashtabula, Cuyahoga, Geauga, Lake and Richland counties.</a:t>
            </a:r>
          </a:p>
        </p:txBody>
      </p:sp>
      <p:sp>
        <p:nvSpPr>
          <p:cNvPr id="4" name="Slide Number Placeholder 3"/>
          <p:cNvSpPr>
            <a:spLocks noGrp="1"/>
          </p:cNvSpPr>
          <p:nvPr>
            <p:ph type="sldNum" sz="quarter" idx="10"/>
          </p:nvPr>
        </p:nvSpPr>
        <p:spPr/>
        <p:txBody>
          <a:bodyPr/>
          <a:lstStyle/>
          <a:p>
            <a:fld id="{8512A13C-3FFB-4D93-BD30-795EB78FD4DD}" type="slidenum">
              <a:rPr lang="en-US" smtClean="0"/>
              <a:t>2</a:t>
            </a:fld>
            <a:endParaRPr lang="en-US" dirty="0"/>
          </a:p>
        </p:txBody>
      </p:sp>
    </p:spTree>
    <p:extLst>
      <p:ext uri="{BB962C8B-B14F-4D97-AF65-F5344CB8AC3E}">
        <p14:creationId xmlns:p14="http://schemas.microsoft.com/office/powerpoint/2010/main" val="1886354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60B8BDAA-1DA3-4FE9-8B55-F267FE2A57D3}" type="slidenum">
              <a:rPr lang="en-US" smtClean="0"/>
              <a:t>20</a:t>
            </a:fld>
            <a:endParaRPr lang="en-US" dirty="0"/>
          </a:p>
        </p:txBody>
      </p:sp>
    </p:spTree>
    <p:extLst>
      <p:ext uri="{BB962C8B-B14F-4D97-AF65-F5344CB8AC3E}">
        <p14:creationId xmlns:p14="http://schemas.microsoft.com/office/powerpoint/2010/main" val="634079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At this point in time, most health </a:t>
            </a:r>
          </a:p>
        </p:txBody>
      </p:sp>
      <p:sp>
        <p:nvSpPr>
          <p:cNvPr id="4" name="Slide Number Placeholder 3"/>
          <p:cNvSpPr>
            <a:spLocks noGrp="1"/>
          </p:cNvSpPr>
          <p:nvPr>
            <p:ph type="sldNum" sz="quarter" idx="10"/>
          </p:nvPr>
        </p:nvSpPr>
        <p:spPr/>
        <p:txBody>
          <a:bodyPr/>
          <a:lstStyle/>
          <a:p>
            <a:fld id="{60B8BDAA-1DA3-4FE9-8B55-F267FE2A57D3}" type="slidenum">
              <a:rPr lang="en-US" smtClean="0"/>
              <a:t>21</a:t>
            </a:fld>
            <a:endParaRPr lang="en-US" dirty="0"/>
          </a:p>
        </p:txBody>
      </p:sp>
    </p:spTree>
    <p:extLst>
      <p:ext uri="{BB962C8B-B14F-4D97-AF65-F5344CB8AC3E}">
        <p14:creationId xmlns:p14="http://schemas.microsoft.com/office/powerpoint/2010/main" val="1126913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At this point in time, most health </a:t>
            </a:r>
          </a:p>
        </p:txBody>
      </p:sp>
      <p:sp>
        <p:nvSpPr>
          <p:cNvPr id="4" name="Slide Number Placeholder 3"/>
          <p:cNvSpPr>
            <a:spLocks noGrp="1"/>
          </p:cNvSpPr>
          <p:nvPr>
            <p:ph type="sldNum" sz="quarter" idx="10"/>
          </p:nvPr>
        </p:nvSpPr>
        <p:spPr/>
        <p:txBody>
          <a:bodyPr/>
          <a:lstStyle/>
          <a:p>
            <a:fld id="{60B8BDAA-1DA3-4FE9-8B55-F267FE2A57D3}" type="slidenum">
              <a:rPr lang="en-US" smtClean="0"/>
              <a:t>22</a:t>
            </a:fld>
            <a:endParaRPr lang="en-US" dirty="0"/>
          </a:p>
        </p:txBody>
      </p:sp>
    </p:spTree>
    <p:extLst>
      <p:ext uri="{BB962C8B-B14F-4D97-AF65-F5344CB8AC3E}">
        <p14:creationId xmlns:p14="http://schemas.microsoft.com/office/powerpoint/2010/main" val="2357891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FDBA3-7B80-4256-91EA-B1A5BDE833CF}" type="slidenum">
              <a:rPr lang="en-US" smtClean="0"/>
              <a:t>23</a:t>
            </a:fld>
            <a:endParaRPr lang="en-US" dirty="0"/>
          </a:p>
        </p:txBody>
      </p:sp>
    </p:spTree>
    <p:extLst>
      <p:ext uri="{BB962C8B-B14F-4D97-AF65-F5344CB8AC3E}">
        <p14:creationId xmlns:p14="http://schemas.microsoft.com/office/powerpoint/2010/main" val="371289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What is percent food break down?</a:t>
            </a:r>
          </a:p>
          <a:p>
            <a:r>
              <a:rPr lang="en-US" dirty="0"/>
              <a:t>2) How many volunteers?</a:t>
            </a:r>
          </a:p>
          <a:p>
            <a:r>
              <a:rPr lang="en-US" dirty="0"/>
              <a:t>3) Between 800-900 partner programs and agencies</a:t>
            </a:r>
          </a:p>
          <a:p>
            <a:r>
              <a:rPr lang="en-US" dirty="0"/>
              <a:t>4) Almost 310,000 FI in our </a:t>
            </a:r>
            <a:r>
              <a:rPr lang="en-US"/>
              <a:t>service area</a:t>
            </a:r>
            <a:endParaRPr lang="en-US" dirty="0"/>
          </a:p>
          <a:p>
            <a:endParaRPr lang="en-US" dirty="0"/>
          </a:p>
          <a:p>
            <a:endParaRPr lang="en-US" dirty="0"/>
          </a:p>
          <a:p>
            <a:r>
              <a:rPr lang="en-US" dirty="0"/>
              <a:t>57MM pounds in 2018</a:t>
            </a:r>
          </a:p>
          <a:p>
            <a:endParaRPr lang="en-US" dirty="0"/>
          </a:p>
        </p:txBody>
      </p:sp>
      <p:sp>
        <p:nvSpPr>
          <p:cNvPr id="4" name="Slide Number Placeholder 3"/>
          <p:cNvSpPr>
            <a:spLocks noGrp="1"/>
          </p:cNvSpPr>
          <p:nvPr>
            <p:ph type="sldNum" sz="quarter" idx="10"/>
          </p:nvPr>
        </p:nvSpPr>
        <p:spPr/>
        <p:txBody>
          <a:bodyPr/>
          <a:lstStyle/>
          <a:p>
            <a:fld id="{8512A13C-3FFB-4D93-BD30-795EB78FD4D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6451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About 25% of food insecure individuals in our service area are children</a:t>
            </a:r>
          </a:p>
        </p:txBody>
      </p:sp>
      <p:sp>
        <p:nvSpPr>
          <p:cNvPr id="4" name="Slide Number Placeholder 3"/>
          <p:cNvSpPr>
            <a:spLocks noGrp="1"/>
          </p:cNvSpPr>
          <p:nvPr>
            <p:ph type="sldNum" sz="quarter" idx="10"/>
          </p:nvPr>
        </p:nvSpPr>
        <p:spPr/>
        <p:txBody>
          <a:bodyPr/>
          <a:lstStyle/>
          <a:p>
            <a:fld id="{60B8BDAA-1DA3-4FE9-8B55-F267FE2A57D3}" type="slidenum">
              <a:rPr lang="en-US" smtClean="0"/>
              <a:t>4</a:t>
            </a:fld>
            <a:endParaRPr lang="en-US" dirty="0"/>
          </a:p>
        </p:txBody>
      </p:sp>
    </p:spTree>
    <p:extLst>
      <p:ext uri="{BB962C8B-B14F-4D97-AF65-F5344CB8AC3E}">
        <p14:creationId xmlns:p14="http://schemas.microsoft.com/office/powerpoint/2010/main" val="298648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In FY2017 we provided food through </a:t>
            </a:r>
            <a:r>
              <a:rPr lang="en-US" u="sng" dirty="0"/>
              <a:t>more than 1,400</a:t>
            </a:r>
            <a:r>
              <a:rPr lang="en-US" dirty="0"/>
              <a:t> separate mobile pantry distributions in our 6 counties.</a:t>
            </a:r>
          </a:p>
          <a:p>
            <a:pPr defTabSz="931723">
              <a:defRPr/>
            </a:pPr>
            <a:r>
              <a:rPr lang="en-US" dirty="0"/>
              <a:t>Program numbers reflect the FY2017 dashboard.  Numbers for pantries and hot meals/shelters are from FY2016, and will be updated in December for FY2017.</a:t>
            </a:r>
          </a:p>
          <a:p>
            <a:pPr defTabSz="931723">
              <a:defRPr/>
            </a:pPr>
            <a:endParaRPr lang="en-US" i="0" baseline="0" dirty="0">
              <a:latin typeface="Gill Sans MT" pitchFamily="34" charset="0"/>
            </a:endParaRPr>
          </a:p>
          <a:p>
            <a:pPr defTabSz="931723">
              <a:defRPr/>
            </a:pPr>
            <a:r>
              <a:rPr lang="en-US" i="0" baseline="0" dirty="0">
                <a:latin typeface="Gill Sans MT" pitchFamily="34" charset="0"/>
              </a:rPr>
              <a:t>Adult programs: 47</a:t>
            </a:r>
          </a:p>
          <a:p>
            <a:pPr defTabSz="931723">
              <a:defRPr/>
            </a:pPr>
            <a:r>
              <a:rPr lang="en-US" i="0" baseline="0" dirty="0">
                <a:latin typeface="Gill Sans MT" pitchFamily="34" charset="0"/>
              </a:rPr>
              <a:t>CSFP: 19 (1,481 seniors served in FY2017)</a:t>
            </a:r>
          </a:p>
          <a:p>
            <a:pPr defTabSz="931723">
              <a:defRPr/>
            </a:pPr>
            <a:r>
              <a:rPr lang="en-US" i="0" baseline="0" dirty="0">
                <a:latin typeface="Gill Sans MT" pitchFamily="34" charset="0"/>
              </a:rPr>
              <a:t>Hot meals: 119+shelters13</a:t>
            </a:r>
          </a:p>
          <a:p>
            <a:pPr defTabSz="931723">
              <a:defRPr/>
            </a:pPr>
            <a:r>
              <a:rPr lang="en-US" i="0" baseline="0" dirty="0">
                <a:latin typeface="Gill Sans MT" pitchFamily="34" charset="0"/>
              </a:rPr>
              <a:t>Other Children’s programs: 22 (day care, youth rehab, youth shelters)</a:t>
            </a:r>
          </a:p>
          <a:p>
            <a:pPr defTabSz="931723">
              <a:defRPr/>
            </a:pPr>
            <a:r>
              <a:rPr lang="en-US" i="0" baseline="0" dirty="0">
                <a:latin typeface="Gill Sans MT" pitchFamily="34" charset="0"/>
              </a:rPr>
              <a:t>PDO: 2</a:t>
            </a:r>
          </a:p>
          <a:p>
            <a:pPr defTabSz="931723">
              <a:defRPr/>
            </a:pPr>
            <a:r>
              <a:rPr lang="en-US" i="0" baseline="0" dirty="0">
                <a:latin typeface="Gill Sans MT" pitchFamily="34" charset="0"/>
              </a:rPr>
              <a:t>Home delivered senior meals: 3</a:t>
            </a:r>
          </a:p>
          <a:p>
            <a:pPr defTabSz="931723">
              <a:defRPr/>
            </a:pPr>
            <a:r>
              <a:rPr lang="en-US" i="0" baseline="0" dirty="0">
                <a:latin typeface="Gill Sans MT" pitchFamily="34" charset="0"/>
              </a:rPr>
              <a:t>Senior pantries: 3</a:t>
            </a:r>
          </a:p>
          <a:p>
            <a:pPr defTabSz="931723">
              <a:defRPr/>
            </a:pPr>
            <a:r>
              <a:rPr lang="en-US" i="0" baseline="0" dirty="0">
                <a:latin typeface="Gill Sans MT" pitchFamily="34" charset="0"/>
              </a:rPr>
              <a:t>Senior community meals: 8</a:t>
            </a:r>
          </a:p>
          <a:p>
            <a:pPr defTabSz="931723">
              <a:defRPr/>
            </a:pPr>
            <a:endParaRPr lang="en-US" i="0" baseline="0" dirty="0">
              <a:latin typeface="Gill Sans MT" pitchFamily="34" charset="0"/>
            </a:endParaRPr>
          </a:p>
          <a:p>
            <a:pPr defTabSz="931723">
              <a:defRPr/>
            </a:pPr>
            <a:r>
              <a:rPr lang="en-US" i="0" baseline="0" dirty="0">
                <a:latin typeface="Gill Sans MT" pitchFamily="34" charset="0"/>
              </a:rPr>
              <a:t>We partner with large organizations to reach as many people as possible, such as Salvation Army, Cleveland Public Library, Hunger Network, Catholic Charities and St. Vincent de Paul, Boys and Girls Club, The Rose Centers, and many more.</a:t>
            </a:r>
          </a:p>
          <a:p>
            <a:pPr defTabSz="931723">
              <a:defRPr/>
            </a:pPr>
            <a:endParaRPr lang="en-US" i="0" baseline="0" dirty="0">
              <a:latin typeface="Gill Sans MT" pitchFamily="34" charset="0"/>
            </a:endParaRPr>
          </a:p>
          <a:p>
            <a:pPr defTabSz="931723">
              <a:defRPr/>
            </a:pPr>
            <a:r>
              <a:rPr lang="en-US" i="0" baseline="0" dirty="0">
                <a:latin typeface="Gill Sans MT" pitchFamily="34" charset="0"/>
              </a:rPr>
              <a:t>Our children’s programs served more than 22,000 children in FY2017.</a:t>
            </a:r>
            <a:endParaRPr lang="en-US" i="0" dirty="0">
              <a:latin typeface="Gill Sans MT" pitchFamily="34" charset="0"/>
            </a:endParaRPr>
          </a:p>
        </p:txBody>
      </p:sp>
      <p:sp>
        <p:nvSpPr>
          <p:cNvPr id="4" name="Slide Number Placeholder 3"/>
          <p:cNvSpPr>
            <a:spLocks noGrp="1"/>
          </p:cNvSpPr>
          <p:nvPr>
            <p:ph type="sldNum" sz="quarter" idx="10"/>
          </p:nvPr>
        </p:nvSpPr>
        <p:spPr/>
        <p:txBody>
          <a:bodyPr/>
          <a:lstStyle/>
          <a:p>
            <a:fld id="{8512A13C-3FFB-4D93-BD30-795EB78FD4D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0117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latin typeface="Kalinga" panose="020B0502040204020203" pitchFamily="34" charset="0"/>
                <a:ea typeface="Karla" pitchFamily="2" charset="0"/>
                <a:cs typeface="Kalinga" panose="020B0502040204020203" pitchFamily="34" charset="0"/>
              </a:rPr>
              <a:t>A household is defined as food insecure</a:t>
            </a:r>
            <a:r>
              <a:rPr lang="en-US" b="1" baseline="0" dirty="0">
                <a:latin typeface="Kalinga" panose="020B0502040204020203" pitchFamily="34" charset="0"/>
                <a:ea typeface="Karla" pitchFamily="2" charset="0"/>
                <a:cs typeface="Kalinga" panose="020B0502040204020203" pitchFamily="34" charset="0"/>
              </a:rPr>
              <a:t> if, </a:t>
            </a:r>
            <a:r>
              <a:rPr lang="en-US" sz="1200" b="1" i="0" kern="1200" baseline="0" dirty="0">
                <a:solidFill>
                  <a:schemeClr val="tx1"/>
                </a:solidFill>
                <a:effectLst/>
                <a:latin typeface="+mn-lt"/>
                <a:ea typeface="+mn-ea"/>
                <a:cs typeface="+mn-cs"/>
              </a:rPr>
              <a:t>a</a:t>
            </a:r>
            <a:r>
              <a:rPr lang="en-US" sz="1200" b="1" i="0" kern="1200" dirty="0">
                <a:solidFill>
                  <a:schemeClr val="tx1"/>
                </a:solidFill>
                <a:effectLst/>
                <a:latin typeface="+mn-lt"/>
                <a:ea typeface="+mn-ea"/>
                <a:cs typeface="+mn-cs"/>
              </a:rPr>
              <a:t>t times during the year, they were uncertain of having, or unable to acquire, enough food to meet the needs of all their members because they had insufficient money or other resources for food. </a:t>
            </a:r>
            <a:endParaRPr lang="en-US" b="1" dirty="0">
              <a:latin typeface="Kalinga" panose="020B0502040204020203" pitchFamily="34" charset="0"/>
              <a:ea typeface="Karla" pitchFamily="2" charset="0"/>
              <a:cs typeface="Kalinga" panose="020B0502040204020203" pitchFamily="34" charset="0"/>
            </a:endParaRPr>
          </a:p>
          <a:p>
            <a:pPr defTabSz="931774">
              <a:defRPr/>
            </a:pPr>
            <a:endParaRPr lang="en-US" dirty="0">
              <a:latin typeface="Kalinga" panose="020B0502040204020203" pitchFamily="34" charset="0"/>
              <a:ea typeface="Karla" pitchFamily="2" charset="0"/>
              <a:cs typeface="Kalinga" panose="020B0502040204020203"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solidFill>
                  <a:schemeClr val="accent1"/>
                </a:solidFill>
              </a:rPr>
              <a:t>FOOD INSECURITY</a:t>
            </a:r>
            <a:r>
              <a:rPr lang="en-US" dirty="0"/>
              <a:t> is the lack of access to enough food for a </a:t>
            </a:r>
            <a:r>
              <a:rPr lang="en-US" u="sng" dirty="0"/>
              <a:t>healthy</a:t>
            </a:r>
            <a:r>
              <a:rPr lang="en-US" dirty="0"/>
              <a:t>, active life</a:t>
            </a:r>
          </a:p>
          <a:p>
            <a:pPr defTabSz="931774">
              <a:defRPr/>
            </a:pPr>
            <a:endParaRPr lang="en-US" dirty="0">
              <a:latin typeface="Kalinga" panose="020B0502040204020203" pitchFamily="34" charset="0"/>
              <a:ea typeface="Karla" pitchFamily="2" charset="0"/>
              <a:cs typeface="Kalinga" panose="020B0502040204020203" pitchFamily="34" charset="0"/>
            </a:endParaRPr>
          </a:p>
          <a:p>
            <a:pPr defTabSz="931774">
              <a:defRPr/>
            </a:pPr>
            <a:r>
              <a:rPr lang="en-US" dirty="0">
                <a:latin typeface="Kalinga" panose="020B0502040204020203" pitchFamily="34" charset="0"/>
                <a:ea typeface="Karla" pitchFamily="2" charset="0"/>
                <a:cs typeface="Kalinga" panose="020B0502040204020203" pitchFamily="34" charset="0"/>
              </a:rPr>
              <a:t>Also</a:t>
            </a:r>
            <a:r>
              <a:rPr lang="en-US" baseline="0" dirty="0">
                <a:latin typeface="Kalinga" panose="020B0502040204020203" pitchFamily="34" charset="0"/>
                <a:ea typeface="Karla" pitchFamily="2" charset="0"/>
                <a:cs typeface="Kalinga" panose="020B0502040204020203" pitchFamily="34" charset="0"/>
              </a:rPr>
              <a:t>, a</a:t>
            </a:r>
            <a:r>
              <a:rPr lang="en-US" dirty="0">
                <a:latin typeface="Kalinga" panose="020B0502040204020203" pitchFamily="34" charset="0"/>
                <a:ea typeface="Karla" pitchFamily="2" charset="0"/>
                <a:cs typeface="Kalinga" panose="020B0502040204020203" pitchFamily="34" charset="0"/>
              </a:rPr>
              <a:t>ccording to recent data from the USDA, Ohio also had the 3</a:t>
            </a:r>
            <a:r>
              <a:rPr lang="en-US" baseline="30000" dirty="0">
                <a:latin typeface="Kalinga" panose="020B0502040204020203" pitchFamily="34" charset="0"/>
                <a:ea typeface="Karla" pitchFamily="2" charset="0"/>
                <a:cs typeface="Kalinga" panose="020B0502040204020203" pitchFamily="34" charset="0"/>
              </a:rPr>
              <a:t>rd</a:t>
            </a:r>
            <a:r>
              <a:rPr lang="en-US" dirty="0">
                <a:latin typeface="Kalinga" panose="020B0502040204020203" pitchFamily="34" charset="0"/>
                <a:ea typeface="Karla" pitchFamily="2" charset="0"/>
                <a:cs typeface="Kalinga" panose="020B0502040204020203" pitchFamily="34" charset="0"/>
              </a:rPr>
              <a:t> highest rate of </a:t>
            </a:r>
            <a:r>
              <a:rPr lang="en-US" b="1" i="1" dirty="0">
                <a:latin typeface="Kalinga" panose="020B0502040204020203" pitchFamily="34" charset="0"/>
                <a:ea typeface="Karla" pitchFamily="2" charset="0"/>
                <a:cs typeface="Kalinga" panose="020B0502040204020203" pitchFamily="34" charset="0"/>
              </a:rPr>
              <a:t>very low </a:t>
            </a:r>
            <a:r>
              <a:rPr lang="en-US" dirty="0">
                <a:latin typeface="Kalinga" panose="020B0502040204020203" pitchFamily="34" charset="0"/>
                <a:ea typeface="Karla" pitchFamily="2" charset="0"/>
                <a:cs typeface="Kalinga" panose="020B0502040204020203" pitchFamily="34" charset="0"/>
              </a:rPr>
              <a:t>food security, with 7.5% of households classified as very low food secure (reporting at least 6 symptoms of food insecurity).</a:t>
            </a:r>
          </a:p>
          <a:p>
            <a:pPr defTabSz="931774">
              <a:defRPr/>
            </a:pPr>
            <a:endParaRPr lang="en-US" baseline="0" dirty="0"/>
          </a:p>
          <a:p>
            <a:pPr defTabSz="931774">
              <a:defRPr/>
            </a:pPr>
            <a:endParaRPr lang="en-US" baseline="0" dirty="0"/>
          </a:p>
        </p:txBody>
      </p:sp>
      <p:sp>
        <p:nvSpPr>
          <p:cNvPr id="4" name="Slide Number Placeholder 3"/>
          <p:cNvSpPr>
            <a:spLocks noGrp="1"/>
          </p:cNvSpPr>
          <p:nvPr>
            <p:ph type="sldNum" sz="quarter" idx="10"/>
          </p:nvPr>
        </p:nvSpPr>
        <p:spPr/>
        <p:txBody>
          <a:bodyPr/>
          <a:lstStyle/>
          <a:p>
            <a:fld id="{60B8BDAA-1DA3-4FE9-8B55-F267FE2A57D3}" type="slidenum">
              <a:rPr lang="en-US" smtClean="0"/>
              <a:t>6</a:t>
            </a:fld>
            <a:endParaRPr lang="en-US" dirty="0"/>
          </a:p>
        </p:txBody>
      </p:sp>
    </p:spTree>
    <p:extLst>
      <p:ext uri="{BB962C8B-B14F-4D97-AF65-F5344CB8AC3E}">
        <p14:creationId xmlns:p14="http://schemas.microsoft.com/office/powerpoint/2010/main" val="178031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None/>
              <a:defRPr/>
            </a:pPr>
            <a:r>
              <a:rPr lang="en-US" b="1" baseline="0" dirty="0"/>
              <a:t>Not everyone who is poor is food insecure, and not everyone who is food insecure is poor.</a:t>
            </a:r>
          </a:p>
          <a:p>
            <a:pPr marL="0" indent="0" defTabSz="931774">
              <a:buNone/>
              <a:defRPr/>
            </a:pPr>
            <a:endParaRPr lang="en-US" baseline="0" dirty="0"/>
          </a:p>
          <a:p>
            <a:pPr marL="0" indent="0" defTabSz="931774">
              <a:buNone/>
              <a:defRPr/>
            </a:pPr>
            <a:r>
              <a:rPr lang="en-US" baseline="0" dirty="0"/>
              <a:t>TEFAP is The Emergency Food Assistance Program</a:t>
            </a:r>
          </a:p>
          <a:p>
            <a:pPr marL="0" indent="0" defTabSz="931774">
              <a:buNone/>
              <a:defRPr/>
            </a:pPr>
            <a:r>
              <a:rPr lang="en-US" baseline="0" dirty="0"/>
              <a:t>Commodity Supplemental Food Program (CSFP) for seniors 60+ and at or below 130%</a:t>
            </a:r>
          </a:p>
          <a:p>
            <a:pPr marL="0" indent="0" defTabSz="931774">
              <a:buNone/>
              <a:defRPr/>
            </a:pPr>
            <a:r>
              <a:rPr lang="en-US" baseline="0" dirty="0"/>
              <a:t>SNAP eligibility is at or below 130% of the federal poverty level on Ohio</a:t>
            </a:r>
          </a:p>
          <a:p>
            <a:pPr marL="0" indent="0" defTabSz="931774">
              <a:buNone/>
              <a:defRPr/>
            </a:pPr>
            <a:r>
              <a:rPr lang="en-US" baseline="0" dirty="0"/>
              <a:t>For a 4-person household, current poverty guidelines are $24,600, 130% is 31,980 and 200% is 49,200</a:t>
            </a:r>
          </a:p>
          <a:p>
            <a:pPr marL="0" indent="0" defTabSz="931774">
              <a:buNone/>
              <a:defRPr/>
            </a:pPr>
            <a:r>
              <a:rPr lang="en-US" baseline="0" dirty="0"/>
              <a:t>WIC is below 185% of poverty, and serves 53% of all infants born in the US</a:t>
            </a:r>
          </a:p>
        </p:txBody>
      </p:sp>
      <p:sp>
        <p:nvSpPr>
          <p:cNvPr id="4" name="Slide Number Placeholder 3"/>
          <p:cNvSpPr>
            <a:spLocks noGrp="1"/>
          </p:cNvSpPr>
          <p:nvPr>
            <p:ph type="sldNum" sz="quarter" idx="10"/>
          </p:nvPr>
        </p:nvSpPr>
        <p:spPr/>
        <p:txBody>
          <a:bodyPr/>
          <a:lstStyle/>
          <a:p>
            <a:fld id="{60B8BDAA-1DA3-4FE9-8B55-F267FE2A57D3}" type="slidenum">
              <a:rPr lang="en-US" smtClean="0"/>
              <a:t>7</a:t>
            </a:fld>
            <a:endParaRPr lang="en-US" dirty="0"/>
          </a:p>
        </p:txBody>
      </p:sp>
    </p:spTree>
    <p:extLst>
      <p:ext uri="{BB962C8B-B14F-4D97-AF65-F5344CB8AC3E}">
        <p14:creationId xmlns:p14="http://schemas.microsoft.com/office/powerpoint/2010/main" val="3005124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1/3 of households report having to make these tough choices each month</a:t>
            </a:r>
          </a:p>
          <a:p>
            <a:pPr defTabSz="931774">
              <a:defRPr/>
            </a:pPr>
            <a:endParaRPr lang="en-US" baseline="0" dirty="0"/>
          </a:p>
          <a:p>
            <a:pPr defTabSz="931774">
              <a:defRPr/>
            </a:pPr>
            <a:r>
              <a:rPr lang="en-US" baseline="0" dirty="0"/>
              <a:t>Feeding American is an umbrella organization that supports 200 food banks and 60,000 food pantries</a:t>
            </a:r>
          </a:p>
        </p:txBody>
      </p:sp>
      <p:sp>
        <p:nvSpPr>
          <p:cNvPr id="4" name="Slide Number Placeholder 3"/>
          <p:cNvSpPr>
            <a:spLocks noGrp="1"/>
          </p:cNvSpPr>
          <p:nvPr>
            <p:ph type="sldNum" sz="quarter" idx="10"/>
          </p:nvPr>
        </p:nvSpPr>
        <p:spPr/>
        <p:txBody>
          <a:bodyPr/>
          <a:lstStyle/>
          <a:p>
            <a:fld id="{60B8BDAA-1DA3-4FE9-8B55-F267FE2A57D3}" type="slidenum">
              <a:rPr lang="en-US" smtClean="0"/>
              <a:t>8</a:t>
            </a:fld>
            <a:endParaRPr lang="en-US" dirty="0"/>
          </a:p>
        </p:txBody>
      </p:sp>
    </p:spTree>
    <p:extLst>
      <p:ext uri="{BB962C8B-B14F-4D97-AF65-F5344CB8AC3E}">
        <p14:creationId xmlns:p14="http://schemas.microsoft.com/office/powerpoint/2010/main" val="240858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CDC risk factors: along with smoking, drinking alcohol excessively, and poor physical activity</a:t>
            </a:r>
          </a:p>
          <a:p>
            <a:pPr defTabSz="931774">
              <a:defRPr/>
            </a:pPr>
            <a:endParaRPr lang="en-US" baseline="0" dirty="0"/>
          </a:p>
          <a:p>
            <a:pPr defTabSz="931774">
              <a:defRPr/>
            </a:pPr>
            <a:r>
              <a:rPr lang="en-US" baseline="0" dirty="0"/>
              <a:t>This research was a wake-up call to a lot of food banks that their clients were really suffering with chronic illness, and encouraged food banks, such as ours, to partner with health care providers to support </a:t>
            </a:r>
          </a:p>
        </p:txBody>
      </p:sp>
      <p:sp>
        <p:nvSpPr>
          <p:cNvPr id="4" name="Slide Number Placeholder 3"/>
          <p:cNvSpPr>
            <a:spLocks noGrp="1"/>
          </p:cNvSpPr>
          <p:nvPr>
            <p:ph type="sldNum" sz="quarter" idx="10"/>
          </p:nvPr>
        </p:nvSpPr>
        <p:spPr/>
        <p:txBody>
          <a:bodyPr/>
          <a:lstStyle/>
          <a:p>
            <a:fld id="{60B8BDAA-1DA3-4FE9-8B55-F267FE2A57D3}" type="slidenum">
              <a:rPr lang="en-US" smtClean="0"/>
              <a:t>9</a:t>
            </a:fld>
            <a:endParaRPr lang="en-US" dirty="0"/>
          </a:p>
        </p:txBody>
      </p:sp>
    </p:spTree>
    <p:extLst>
      <p:ext uri="{BB962C8B-B14F-4D97-AF65-F5344CB8AC3E}">
        <p14:creationId xmlns:p14="http://schemas.microsoft.com/office/powerpoint/2010/main" val="303517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295797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326975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419980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379992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195226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214299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424279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27650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1842288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219089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F20287-D7D9-D84D-8D61-5AC6277B932F}" type="datetimeFigureOut">
              <a:rPr lang="en-US" smtClean="0"/>
              <a:pPr/>
              <a:t>10/4/2019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141238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20287-D7D9-D84D-8D61-5AC6277B932F}" type="datetimeFigureOut">
              <a:rPr lang="en-US" smtClean="0"/>
              <a:pPr/>
              <a:t>10/4/2019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2998B-B93F-AD45-946E-C7117895977D}" type="slidenum">
              <a:rPr lang="en-US" smtClean="0"/>
              <a:pPr/>
              <a:t>‹#›</a:t>
            </a:fld>
            <a:endParaRPr lang="en-US" dirty="0"/>
          </a:p>
        </p:txBody>
      </p:sp>
    </p:spTree>
    <p:extLst>
      <p:ext uri="{BB962C8B-B14F-4D97-AF65-F5344CB8AC3E}">
        <p14:creationId xmlns:p14="http://schemas.microsoft.com/office/powerpoint/2010/main" val="305768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hyperlink" Target="https://portal.clevelandfoodbank.org/programs/referral/?ref=NE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emf"/><Relationship Id="rId7"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hyperlink" Target="http://www.feedingamerica.org/hunger-in-america/our-research/hunger-in-amer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0" y="0"/>
            <a:ext cx="9256781" cy="7067085"/>
          </a:xfrm>
          <a:prstGeom prst="rect">
            <a:avLst/>
          </a:prstGeom>
        </p:spPr>
      </p:pic>
      <p:sp>
        <p:nvSpPr>
          <p:cNvPr id="4" name="TextBox 3"/>
          <p:cNvSpPr txBox="1"/>
          <p:nvPr/>
        </p:nvSpPr>
        <p:spPr>
          <a:xfrm>
            <a:off x="523079" y="1640506"/>
            <a:ext cx="8210622" cy="1754326"/>
          </a:xfrm>
          <a:prstGeom prst="rect">
            <a:avLst/>
          </a:prstGeom>
          <a:noFill/>
        </p:spPr>
        <p:txBody>
          <a:bodyPr wrap="square" rtlCol="0">
            <a:spAutoFit/>
          </a:bodyPr>
          <a:lstStyle/>
          <a:p>
            <a:pPr algn="ctr" defTabSz="457200"/>
            <a:r>
              <a:rPr lang="en-US" sz="3600" b="1" dirty="0">
                <a:solidFill>
                  <a:prstClr val="white"/>
                </a:solidFill>
                <a:effectLst>
                  <a:outerShdw blurRad="50800" dist="38100" dir="2700000" algn="tl" rotWithShape="0">
                    <a:prstClr val="black">
                      <a:alpha val="40000"/>
                    </a:prstClr>
                  </a:outerShdw>
                </a:effectLst>
                <a:latin typeface="Caecilia LT Std Light" panose="00000800000000000000" pitchFamily="50" charset="0"/>
              </a:rPr>
              <a:t/>
            </a:r>
            <a:br>
              <a:rPr lang="en-US" sz="3600" b="1" dirty="0">
                <a:solidFill>
                  <a:prstClr val="white"/>
                </a:solidFill>
                <a:effectLst>
                  <a:outerShdw blurRad="50800" dist="38100" dir="2700000" algn="tl" rotWithShape="0">
                    <a:prstClr val="black">
                      <a:alpha val="40000"/>
                    </a:prstClr>
                  </a:outerShdw>
                </a:effectLst>
                <a:latin typeface="Caecilia LT Std Light" panose="00000800000000000000" pitchFamily="50" charset="0"/>
              </a:rPr>
            </a:br>
            <a:r>
              <a:rPr lang="en-US" sz="3600" b="1" dirty="0">
                <a:solidFill>
                  <a:prstClr val="white"/>
                </a:solidFill>
                <a:effectLst>
                  <a:outerShdw blurRad="50800" dist="38100" dir="2700000" algn="tl" rotWithShape="0">
                    <a:prstClr val="black">
                      <a:alpha val="40000"/>
                    </a:prstClr>
                  </a:outerShdw>
                </a:effectLst>
                <a:latin typeface="Caecilia LT Std Light" panose="00000800000000000000" pitchFamily="50" charset="0"/>
              </a:rPr>
              <a:t>Food Insecurity, Chronic Disease and Population Health</a:t>
            </a:r>
            <a:endParaRPr lang="en-US" sz="3200" b="1" dirty="0">
              <a:solidFill>
                <a:prstClr val="white"/>
              </a:solidFill>
              <a:effectLst>
                <a:outerShdw blurRad="50800" dist="38100" dir="2700000" algn="tl" rotWithShape="0">
                  <a:prstClr val="black">
                    <a:alpha val="40000"/>
                  </a:prstClr>
                </a:outerShdw>
              </a:effectLst>
              <a:latin typeface="Caecilia LT Std Light" panose="00000800000000000000" pitchFamily="50" charset="0"/>
            </a:endParaRPr>
          </a:p>
        </p:txBody>
      </p:sp>
    </p:spTree>
    <p:extLst>
      <p:ext uri="{BB962C8B-B14F-4D97-AF65-F5344CB8AC3E}">
        <p14:creationId xmlns:p14="http://schemas.microsoft.com/office/powerpoint/2010/main" val="162886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58580"/>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14657" y="707199"/>
            <a:ext cx="8095230" cy="1292662"/>
          </a:xfrm>
          <a:prstGeom prst="rect">
            <a:avLst/>
          </a:prstGeom>
          <a:noFill/>
        </p:spPr>
        <p:txBody>
          <a:bodyPr wrap="square" rtlCol="0">
            <a:spAutoFit/>
          </a:bodyPr>
          <a:lstStyle/>
          <a:p>
            <a:r>
              <a:rPr lang="en-US" sz="2400" b="1" dirty="0">
                <a:solidFill>
                  <a:schemeClr val="accent1">
                    <a:lumMod val="75000"/>
                  </a:schemeClr>
                </a:solidFill>
              </a:rPr>
              <a:t>Food Insecurity has a strong correlation with Chronic Disease</a:t>
            </a:r>
          </a:p>
          <a:p>
            <a:pPr marL="514350" indent="-514350">
              <a:buAutoNum type="romanUcPeriod"/>
            </a:pPr>
            <a:endParaRPr lang="en-US" dirty="0">
              <a:solidFill>
                <a:schemeClr val="accent1">
                  <a:lumMod val="75000"/>
                </a:schemeClr>
              </a:solidFill>
            </a:endParaRPr>
          </a:p>
          <a:p>
            <a:pPr marL="514350" indent="-514350">
              <a:buAutoNum type="romanUcPeriod"/>
            </a:pPr>
            <a:endParaRPr lang="en-US" dirty="0">
              <a:solidFill>
                <a:schemeClr val="accent1">
                  <a:lumMod val="75000"/>
                </a:schemeClr>
              </a:solidFill>
            </a:endParaRPr>
          </a:p>
          <a:p>
            <a:pPr marL="285750" indent="-285750">
              <a:buFont typeface="Arial" panose="020B0604020202020204" pitchFamily="34" charset="0"/>
              <a:buChar char="•"/>
            </a:pPr>
            <a:endParaRPr lang="en-US" dirty="0">
              <a:latin typeface="Karla" pitchFamily="2" charset="0"/>
              <a:ea typeface="Karla" pitchFamily="2" charset="0"/>
              <a:cs typeface="Leelawadee" panose="020B0502040204020203" pitchFamily="34" charset="-34"/>
            </a:endParaRPr>
          </a:p>
        </p:txBody>
      </p:sp>
      <p:sp>
        <p:nvSpPr>
          <p:cNvPr id="16" name="TextBox 15">
            <a:extLst>
              <a:ext uri="{FF2B5EF4-FFF2-40B4-BE49-F238E27FC236}">
                <a16:creationId xmlns:a16="http://schemas.microsoft.com/office/drawing/2014/main" xmlns="" id="{4811AF07-EBFC-4076-A4A6-54A654863310}"/>
              </a:ext>
            </a:extLst>
          </p:cNvPr>
          <p:cNvSpPr txBox="1"/>
          <p:nvPr/>
        </p:nvSpPr>
        <p:spPr>
          <a:xfrm>
            <a:off x="401844" y="1563749"/>
            <a:ext cx="8095230" cy="1631216"/>
          </a:xfrm>
          <a:prstGeom prst="rect">
            <a:avLst/>
          </a:prstGeom>
          <a:noFill/>
        </p:spPr>
        <p:txBody>
          <a:bodyPr wrap="square" numCol="1" rtlCol="0">
            <a:spAutoFit/>
          </a:bodyPr>
          <a:lstStyle/>
          <a:p>
            <a:r>
              <a:rPr lang="en-US" sz="2000" b="1" i="1" dirty="0">
                <a:latin typeface="Karla"/>
              </a:rPr>
              <a:t>#1  Food insecure individuals are more likely to develop a chronic disease</a:t>
            </a:r>
            <a:endParaRPr lang="en-US" sz="2000" i="1" dirty="0">
              <a:latin typeface="Karla"/>
            </a:endParaRPr>
          </a:p>
          <a:p>
            <a:pPr marL="342861" indent="-342882">
              <a:buFont typeface="Arial"/>
              <a:buChar char="•"/>
            </a:pPr>
            <a:endParaRPr lang="en-US" sz="800" dirty="0">
              <a:latin typeface="Karla"/>
            </a:endParaRPr>
          </a:p>
          <a:p>
            <a:pPr marL="342861" indent="-342882">
              <a:buFont typeface="Arial"/>
              <a:buChar char="•"/>
            </a:pPr>
            <a:r>
              <a:rPr lang="en-US" dirty="0">
                <a:latin typeface="Karla"/>
              </a:rPr>
              <a:t>Hypertension - 25% </a:t>
            </a:r>
            <a:r>
              <a:rPr lang="en-US" dirty="0">
                <a:latin typeface="Times New Roman" panose="02020603050405020304" pitchFamily="18" charset="0"/>
                <a:cs typeface="Times New Roman" panose="02020603050405020304" pitchFamily="18" charset="0"/>
              </a:rPr>
              <a:t>+</a:t>
            </a:r>
            <a:endParaRPr lang="en-US" sz="800" dirty="0">
              <a:latin typeface="Karla"/>
            </a:endParaRPr>
          </a:p>
          <a:p>
            <a:pPr marL="342861" indent="-342882">
              <a:buFont typeface="Arial"/>
              <a:buChar char="•"/>
            </a:pPr>
            <a:r>
              <a:rPr lang="en-US" dirty="0">
                <a:latin typeface="Karla"/>
              </a:rPr>
              <a:t>Type II Diabetes – 25% </a:t>
            </a:r>
            <a:r>
              <a:rPr lang="en-US" dirty="0">
                <a:latin typeface="Times New Roman" panose="02020603050405020304" pitchFamily="18" charset="0"/>
                <a:cs typeface="Times New Roman" panose="02020603050405020304" pitchFamily="18" charset="0"/>
              </a:rPr>
              <a:t>+</a:t>
            </a:r>
            <a:endParaRPr lang="en-US" sz="800" dirty="0">
              <a:latin typeface="Karla"/>
            </a:endParaRPr>
          </a:p>
          <a:p>
            <a:pPr marL="342861" indent="-342882">
              <a:buFont typeface="Arial"/>
              <a:buChar char="•"/>
            </a:pPr>
            <a:r>
              <a:rPr lang="en-US" dirty="0">
                <a:latin typeface="Karla"/>
              </a:rPr>
              <a:t>Kidney disease – 50% </a:t>
            </a:r>
            <a:r>
              <a:rPr lang="en-US" dirty="0">
                <a:latin typeface="Times New Roman" panose="02020603050405020304" pitchFamily="18" charset="0"/>
                <a:cs typeface="Times New Roman" panose="02020603050405020304" pitchFamily="18" charset="0"/>
              </a:rPr>
              <a:t>+</a:t>
            </a:r>
            <a:endParaRPr lang="en-US" sz="800" dirty="0">
              <a:latin typeface="Karla"/>
            </a:endParaRPr>
          </a:p>
          <a:p>
            <a:pPr marL="342861" indent="-342882">
              <a:buFont typeface="Arial"/>
              <a:buChar char="•"/>
            </a:pPr>
            <a:r>
              <a:rPr lang="en-US" dirty="0">
                <a:latin typeface="Karla"/>
              </a:rPr>
              <a:t>Osteoporosis – 400% </a:t>
            </a:r>
            <a:r>
              <a:rPr lang="en-US" dirty="0">
                <a:latin typeface="Times New Roman" panose="02020603050405020304" pitchFamily="18" charset="0"/>
                <a:cs typeface="Times New Roman" panose="02020603050405020304" pitchFamily="18" charset="0"/>
              </a:rPr>
              <a:t>+</a:t>
            </a:r>
            <a:endParaRPr lang="en-US" sz="2000" dirty="0">
              <a:latin typeface="Karla"/>
            </a:endParaRPr>
          </a:p>
        </p:txBody>
      </p:sp>
      <p:sp>
        <p:nvSpPr>
          <p:cNvPr id="5" name="TextBox 4">
            <a:extLst>
              <a:ext uri="{FF2B5EF4-FFF2-40B4-BE49-F238E27FC236}">
                <a16:creationId xmlns:a16="http://schemas.microsoft.com/office/drawing/2014/main" xmlns="" id="{E2EEE946-B777-4F3F-945D-BFD4CEFD8782}"/>
              </a:ext>
            </a:extLst>
          </p:cNvPr>
          <p:cNvSpPr txBox="1"/>
          <p:nvPr/>
        </p:nvSpPr>
        <p:spPr>
          <a:xfrm>
            <a:off x="261167" y="3848880"/>
            <a:ext cx="8621663" cy="2562753"/>
          </a:xfrm>
          <a:prstGeom prst="rect">
            <a:avLst/>
          </a:prstGeom>
          <a:noFill/>
        </p:spPr>
        <p:txBody>
          <a:bodyPr wrap="square" rtlCol="0">
            <a:spAutoFit/>
          </a:bodyPr>
          <a:lstStyle/>
          <a:p>
            <a:pPr>
              <a:lnSpc>
                <a:spcPct val="80000"/>
              </a:lnSpc>
              <a:defRPr sz="500"/>
            </a:pPr>
            <a:r>
              <a:rPr lang="en-US" sz="1000" b="1" dirty="0"/>
              <a:t>Sources</a:t>
            </a:r>
            <a:r>
              <a:rPr lang="en-US" sz="1000" dirty="0"/>
              <a:t>:</a:t>
            </a:r>
          </a:p>
          <a:p>
            <a:pPr>
              <a:lnSpc>
                <a:spcPct val="80000"/>
              </a:lnSpc>
              <a:defRPr sz="500"/>
            </a:pPr>
            <a:r>
              <a:rPr lang="en-US" sz="1000" dirty="0"/>
              <a:t> </a:t>
            </a:r>
            <a:r>
              <a:rPr lang="en-US" sz="1000" b="1" dirty="0"/>
              <a:t>CVD</a:t>
            </a:r>
          </a:p>
          <a:p>
            <a:pPr marL="171450" indent="-171450">
              <a:lnSpc>
                <a:spcPct val="80000"/>
              </a:lnSpc>
              <a:spcBef>
                <a:spcPts val="100"/>
              </a:spcBef>
              <a:buSzPct val="100000"/>
              <a:buFont typeface="Arial"/>
              <a:buChar char="•"/>
              <a:defRPr sz="500"/>
            </a:pPr>
            <a:r>
              <a:rPr lang="en-US" sz="1000" b="1" dirty="0"/>
              <a:t>High blood pressure 25% more common in patients with food insecurity in a nationally representative sample</a:t>
            </a:r>
          </a:p>
          <a:p>
            <a:pPr marL="171450" indent="-171450">
              <a:lnSpc>
                <a:spcPct val="80000"/>
              </a:lnSpc>
              <a:buSzPct val="100000"/>
              <a:buFont typeface="Arial"/>
              <a:buChar char="•"/>
              <a:defRPr sz="500"/>
            </a:pPr>
            <a:r>
              <a:rPr lang="en-US" sz="1000" b="1" dirty="0"/>
              <a:t>Irving SM, </a:t>
            </a:r>
            <a:r>
              <a:rPr lang="en-US" sz="1000" b="1" dirty="0" err="1"/>
              <a:t>Njai</a:t>
            </a:r>
            <a:r>
              <a:rPr lang="en-US" sz="1000" b="1" dirty="0"/>
              <a:t> RS, Siegel PZ. Food insecurity and self-reported hypertension among Hispanic, black, and white adults in 12 states, Behavioral Risk Factor Surveillance System, 2009. Preventing chronic disease. 2014;11:E161.</a:t>
            </a:r>
          </a:p>
          <a:p>
            <a:pPr marL="171450" indent="-171450">
              <a:lnSpc>
                <a:spcPct val="80000"/>
              </a:lnSpc>
              <a:buSzPct val="100000"/>
              <a:buFont typeface="Arial"/>
              <a:buChar char="•"/>
              <a:defRPr sz="500"/>
            </a:pPr>
            <a:endParaRPr lang="en-US" sz="1000" b="1" dirty="0"/>
          </a:p>
          <a:p>
            <a:pPr>
              <a:lnSpc>
                <a:spcPct val="80000"/>
              </a:lnSpc>
              <a:defRPr sz="500"/>
            </a:pPr>
            <a:r>
              <a:rPr lang="en-US" sz="1000" b="1" dirty="0"/>
              <a:t>Kidney disease</a:t>
            </a:r>
          </a:p>
          <a:p>
            <a:pPr marL="171450" indent="-171450">
              <a:lnSpc>
                <a:spcPct val="80000"/>
              </a:lnSpc>
              <a:buSzPct val="100000"/>
              <a:buFont typeface="Arial"/>
              <a:buChar char="•"/>
              <a:defRPr sz="500"/>
            </a:pPr>
            <a:r>
              <a:rPr lang="en-US" sz="1000" b="1" dirty="0"/>
              <a:t>Food insecurity is associated with ~50% increase in kidney disease, especially in patients with diabetes and/or high blood pressure, in a national sample</a:t>
            </a:r>
          </a:p>
          <a:p>
            <a:pPr marL="171450" indent="-171450">
              <a:lnSpc>
                <a:spcPct val="80000"/>
              </a:lnSpc>
              <a:spcBef>
                <a:spcPts val="100"/>
              </a:spcBef>
              <a:buSzPct val="100000"/>
              <a:buFont typeface="Arial"/>
              <a:buChar char="•"/>
              <a:defRPr sz="500"/>
            </a:pPr>
            <a:r>
              <a:rPr lang="en-US" sz="1000" b="1" dirty="0"/>
              <a:t>Crews DC, </a:t>
            </a:r>
            <a:r>
              <a:rPr lang="en-US" sz="1000" b="1" dirty="0" err="1"/>
              <a:t>Kuczmarski</a:t>
            </a:r>
            <a:r>
              <a:rPr lang="en-US" sz="1000" b="1" dirty="0"/>
              <a:t> MF, Grubbs V, et al. Effect of food insecurity on chronic kidney disease in lower-income Americans. American journal of nephrology. 2014;39(1):27-35.</a:t>
            </a:r>
          </a:p>
          <a:p>
            <a:pPr marL="171450" indent="-171450">
              <a:lnSpc>
                <a:spcPct val="80000"/>
              </a:lnSpc>
              <a:spcBef>
                <a:spcPts val="100"/>
              </a:spcBef>
              <a:buSzPct val="100000"/>
              <a:buFont typeface="Arial"/>
              <a:buChar char="•"/>
              <a:defRPr sz="500"/>
            </a:pPr>
            <a:endParaRPr lang="en-US" sz="1000" b="1" dirty="0"/>
          </a:p>
          <a:p>
            <a:pPr>
              <a:lnSpc>
                <a:spcPct val="80000"/>
              </a:lnSpc>
              <a:spcBef>
                <a:spcPts val="100"/>
              </a:spcBef>
              <a:defRPr sz="500"/>
            </a:pPr>
            <a:r>
              <a:rPr lang="en-US" sz="1000" b="1" dirty="0"/>
              <a:t>Osteoporosis</a:t>
            </a:r>
          </a:p>
          <a:p>
            <a:pPr marL="171450" indent="-171450">
              <a:lnSpc>
                <a:spcPct val="80000"/>
              </a:lnSpc>
              <a:spcBef>
                <a:spcPts val="100"/>
              </a:spcBef>
              <a:buSzPct val="100000"/>
              <a:buFont typeface="Arial"/>
              <a:buChar char="•"/>
              <a:defRPr sz="500"/>
            </a:pPr>
            <a:r>
              <a:rPr lang="en-US" sz="1000" b="1" dirty="0"/>
              <a:t>Food insecurity associated with 4 times the risk for osteoporosis, especially for women, in a national sample</a:t>
            </a:r>
          </a:p>
          <a:p>
            <a:pPr marL="171450" indent="-171450">
              <a:lnSpc>
                <a:spcPct val="80000"/>
              </a:lnSpc>
              <a:spcBef>
                <a:spcPts val="100"/>
              </a:spcBef>
              <a:buSzPct val="100000"/>
              <a:buFont typeface="Arial"/>
              <a:buChar char="•"/>
              <a:defRPr sz="500"/>
            </a:pPr>
            <a:r>
              <a:rPr lang="en-US" sz="1000" b="1" dirty="0"/>
              <a:t>Lyles CR, Schafer AL, Seligman HK. Income, food insecurity, and osteoporosis among older adults in the 2007-2008 National Health and Nutrition Examination Survey (NHANES). Journal of health care for the poor and underserved. Nov 2014;25(4):1530-1541.</a:t>
            </a:r>
          </a:p>
          <a:p>
            <a:pPr>
              <a:lnSpc>
                <a:spcPct val="80000"/>
              </a:lnSpc>
              <a:spcBef>
                <a:spcPts val="100"/>
              </a:spcBef>
              <a:defRPr sz="500"/>
            </a:pPr>
            <a:endParaRPr lang="en-US" sz="1000" b="1" dirty="0"/>
          </a:p>
          <a:p>
            <a:pPr>
              <a:lnSpc>
                <a:spcPct val="80000"/>
              </a:lnSpc>
              <a:spcBef>
                <a:spcPts val="100"/>
              </a:spcBef>
              <a:defRPr sz="500"/>
            </a:pPr>
            <a:r>
              <a:rPr lang="en-US" sz="1000" b="1" dirty="0"/>
              <a:t>Obesity</a:t>
            </a:r>
          </a:p>
          <a:p>
            <a:pPr marL="171450" indent="-171450">
              <a:lnSpc>
                <a:spcPct val="80000"/>
              </a:lnSpc>
              <a:spcBef>
                <a:spcPts val="100"/>
              </a:spcBef>
              <a:buSzPct val="100000"/>
              <a:buFont typeface="Arial"/>
              <a:buChar char="•"/>
              <a:defRPr sz="500"/>
            </a:pPr>
            <a:r>
              <a:rPr lang="en-US" sz="1000" b="1" dirty="0"/>
              <a:t>Adams EJ, </a:t>
            </a:r>
            <a:r>
              <a:rPr lang="en-US" sz="1000" b="1" dirty="0" err="1"/>
              <a:t>Grummer</a:t>
            </a:r>
            <a:r>
              <a:rPr lang="en-US" sz="1000" b="1" dirty="0"/>
              <a:t>-Strawn L, Chavez G. Food insecurity is associated with increased risk of obesity in California women. J </a:t>
            </a:r>
            <a:r>
              <a:rPr lang="en-US" sz="1000" b="1" dirty="0" err="1"/>
              <a:t>Nutr</a:t>
            </a:r>
            <a:r>
              <a:rPr lang="en-US" sz="1000" b="1" dirty="0"/>
              <a:t> 2003;133:1070–1074.</a:t>
            </a:r>
          </a:p>
          <a:p>
            <a:pPr marL="171450" indent="-171450">
              <a:lnSpc>
                <a:spcPct val="80000"/>
              </a:lnSpc>
              <a:spcBef>
                <a:spcPts val="100"/>
              </a:spcBef>
              <a:buSzPct val="100000"/>
              <a:buFont typeface="Arial"/>
              <a:buChar char="•"/>
              <a:defRPr sz="500"/>
            </a:pPr>
            <a:r>
              <a:rPr lang="en-US" sz="1000" b="1" dirty="0"/>
              <a:t>http://jn.nutrition.org/content/133/4/1070.short</a:t>
            </a:r>
          </a:p>
        </p:txBody>
      </p:sp>
    </p:spTree>
    <p:extLst>
      <p:ext uri="{BB962C8B-B14F-4D97-AF65-F5344CB8AC3E}">
        <p14:creationId xmlns:p14="http://schemas.microsoft.com/office/powerpoint/2010/main" val="417103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58580"/>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14657" y="707199"/>
            <a:ext cx="8095230" cy="1292662"/>
          </a:xfrm>
          <a:prstGeom prst="rect">
            <a:avLst/>
          </a:prstGeom>
          <a:noFill/>
        </p:spPr>
        <p:txBody>
          <a:bodyPr wrap="square" rtlCol="0">
            <a:spAutoFit/>
          </a:bodyPr>
          <a:lstStyle/>
          <a:p>
            <a:r>
              <a:rPr lang="en-US" sz="2400" b="1" dirty="0">
                <a:solidFill>
                  <a:schemeClr val="accent1">
                    <a:lumMod val="75000"/>
                  </a:schemeClr>
                </a:solidFill>
              </a:rPr>
              <a:t>Food Insecurity has a strong correlation with Chronic Disease</a:t>
            </a:r>
          </a:p>
          <a:p>
            <a:pPr marL="514350" indent="-514350">
              <a:buAutoNum type="romanUcPeriod"/>
            </a:pPr>
            <a:endParaRPr lang="en-US" dirty="0">
              <a:solidFill>
                <a:schemeClr val="accent1">
                  <a:lumMod val="75000"/>
                </a:schemeClr>
              </a:solidFill>
            </a:endParaRPr>
          </a:p>
          <a:p>
            <a:pPr marL="514350" indent="-514350">
              <a:buAutoNum type="romanUcPeriod"/>
            </a:pPr>
            <a:endParaRPr lang="en-US" dirty="0">
              <a:solidFill>
                <a:schemeClr val="accent1">
                  <a:lumMod val="75000"/>
                </a:schemeClr>
              </a:solidFill>
            </a:endParaRPr>
          </a:p>
          <a:p>
            <a:pPr marL="285750" indent="-285750">
              <a:buFont typeface="Arial" panose="020B0604020202020204" pitchFamily="34" charset="0"/>
              <a:buChar char="•"/>
            </a:pPr>
            <a:endParaRPr lang="en-US" dirty="0">
              <a:latin typeface="Karla" pitchFamily="2" charset="0"/>
              <a:ea typeface="Karla" pitchFamily="2" charset="0"/>
              <a:cs typeface="Leelawadee" panose="020B0502040204020203" pitchFamily="34" charset="-34"/>
            </a:endParaRPr>
          </a:p>
        </p:txBody>
      </p:sp>
      <p:sp>
        <p:nvSpPr>
          <p:cNvPr id="3" name="Arrow: Right 2">
            <a:extLst>
              <a:ext uri="{FF2B5EF4-FFF2-40B4-BE49-F238E27FC236}">
                <a16:creationId xmlns:a16="http://schemas.microsoft.com/office/drawing/2014/main" xmlns="" id="{F086FA47-5F22-4900-B144-F04A5FA8B7D8}"/>
              </a:ext>
            </a:extLst>
          </p:cNvPr>
          <p:cNvSpPr/>
          <p:nvPr/>
        </p:nvSpPr>
        <p:spPr>
          <a:xfrm>
            <a:off x="261168" y="5269581"/>
            <a:ext cx="663338" cy="609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C824DB13-E42F-4DB9-90BC-3743A4164A82}"/>
              </a:ext>
            </a:extLst>
          </p:cNvPr>
          <p:cNvSpPr txBox="1"/>
          <p:nvPr/>
        </p:nvSpPr>
        <p:spPr>
          <a:xfrm>
            <a:off x="1060409" y="5232850"/>
            <a:ext cx="6657424" cy="646331"/>
          </a:xfrm>
          <a:prstGeom prst="rect">
            <a:avLst/>
          </a:prstGeom>
          <a:noFill/>
        </p:spPr>
        <p:txBody>
          <a:bodyPr wrap="square" rtlCol="0">
            <a:spAutoFit/>
          </a:bodyPr>
          <a:lstStyle/>
          <a:p>
            <a:r>
              <a:rPr lang="en-US" i="1" dirty="0">
                <a:solidFill>
                  <a:schemeClr val="tx2"/>
                </a:solidFill>
              </a:rPr>
              <a:t>Recent research estimates that food insecurity results in $77.5 billion in additional health care costs per year ($1,863 per individual)</a:t>
            </a:r>
          </a:p>
        </p:txBody>
      </p:sp>
      <p:sp>
        <p:nvSpPr>
          <p:cNvPr id="9" name="TextBox 8">
            <a:extLst>
              <a:ext uri="{FF2B5EF4-FFF2-40B4-BE49-F238E27FC236}">
                <a16:creationId xmlns:a16="http://schemas.microsoft.com/office/drawing/2014/main" xmlns="" id="{343C0584-39EC-4FF6-BAF6-FE7CD4081EDC}"/>
              </a:ext>
            </a:extLst>
          </p:cNvPr>
          <p:cNvSpPr txBox="1"/>
          <p:nvPr/>
        </p:nvSpPr>
        <p:spPr>
          <a:xfrm>
            <a:off x="404446" y="1696467"/>
            <a:ext cx="8446770" cy="3631763"/>
          </a:xfrm>
          <a:prstGeom prst="rect">
            <a:avLst/>
          </a:prstGeom>
          <a:noFill/>
        </p:spPr>
        <p:txBody>
          <a:bodyPr wrap="square" numCol="1" rtlCol="0">
            <a:spAutoFit/>
          </a:bodyPr>
          <a:lstStyle/>
          <a:p>
            <a:pPr indent="0">
              <a:buNone/>
            </a:pPr>
            <a:r>
              <a:rPr lang="en-US" sz="2000" b="1" i="1" dirty="0">
                <a:latin typeface="Karla"/>
              </a:rPr>
              <a:t>#2   Once a disease is established, food insecurity makes management more 	difficult</a:t>
            </a:r>
          </a:p>
          <a:p>
            <a:pPr marL="800061" lvl="1" indent="-342882">
              <a:buFont typeface="Arial"/>
              <a:buChar char="•"/>
            </a:pPr>
            <a:endParaRPr lang="en-US" sz="800" dirty="0">
              <a:latin typeface="Karla"/>
            </a:endParaRPr>
          </a:p>
          <a:p>
            <a:pPr marL="342861" indent="-342882">
              <a:buFont typeface="Arial"/>
              <a:buChar char="•"/>
            </a:pPr>
            <a:r>
              <a:rPr lang="en-US" dirty="0">
                <a:latin typeface="Karla"/>
              </a:rPr>
              <a:t>Increases the number of tough choices ($ on food, medications, transportation, </a:t>
            </a:r>
            <a:r>
              <a:rPr lang="en-US" dirty="0" err="1">
                <a:latin typeface="Karla"/>
              </a:rPr>
              <a:t>etc</a:t>
            </a:r>
            <a:r>
              <a:rPr lang="en-US" dirty="0">
                <a:latin typeface="Karla"/>
              </a:rPr>
              <a:t>)</a:t>
            </a:r>
          </a:p>
          <a:p>
            <a:pPr marL="342861" indent="-342882">
              <a:buFont typeface="Arial"/>
              <a:buChar char="•"/>
            </a:pPr>
            <a:r>
              <a:rPr lang="en-US" dirty="0">
                <a:latin typeface="Karla"/>
              </a:rPr>
              <a:t>Decreases medication adherence</a:t>
            </a:r>
          </a:p>
          <a:p>
            <a:endParaRPr lang="en-US" dirty="0">
              <a:latin typeface="Karla"/>
            </a:endParaRPr>
          </a:p>
          <a:p>
            <a:pPr marL="342861" indent="-342882">
              <a:buFont typeface="Arial"/>
              <a:buChar char="•"/>
            </a:pPr>
            <a:r>
              <a:rPr lang="en-US" dirty="0">
                <a:latin typeface="Karla"/>
              </a:rPr>
              <a:t>Diabetes example:</a:t>
            </a:r>
          </a:p>
          <a:p>
            <a:pPr marL="800061" lvl="1" indent="-342882">
              <a:buFont typeface="Arial"/>
              <a:buChar char="•"/>
            </a:pPr>
            <a:r>
              <a:rPr lang="en-US" dirty="0">
                <a:latin typeface="Karla"/>
              </a:rPr>
              <a:t>Reduces self-efficacy to manage disease</a:t>
            </a:r>
          </a:p>
          <a:p>
            <a:pPr marL="800061" lvl="1" indent="-342882">
              <a:buFont typeface="Arial"/>
              <a:buChar char="•"/>
            </a:pPr>
            <a:r>
              <a:rPr lang="en-US" dirty="0">
                <a:latin typeface="Karla"/>
              </a:rPr>
              <a:t>Worse glycemic control</a:t>
            </a:r>
          </a:p>
          <a:p>
            <a:pPr marL="800061" lvl="1" indent="-342882">
              <a:buFont typeface="Arial"/>
              <a:buChar char="•"/>
            </a:pPr>
            <a:r>
              <a:rPr lang="en-US" dirty="0">
                <a:latin typeface="Karla"/>
              </a:rPr>
              <a:t>Higher rate of emergency visits</a:t>
            </a:r>
          </a:p>
          <a:p>
            <a:pPr marL="457179" lvl="1"/>
            <a:endParaRPr lang="en-US" dirty="0">
              <a:latin typeface="Karla"/>
            </a:endParaRPr>
          </a:p>
          <a:p>
            <a:pPr marL="342861" indent="-342882">
              <a:buFont typeface="Arial"/>
              <a:buChar char="•"/>
            </a:pPr>
            <a:r>
              <a:rPr lang="en-US" b="1" dirty="0">
                <a:latin typeface="Karla"/>
              </a:rPr>
              <a:t>Cancer patients at 5x higher risk for food insecurity</a:t>
            </a:r>
          </a:p>
          <a:p>
            <a:pPr marL="342861" indent="-342882">
              <a:buFont typeface="Arial"/>
              <a:buChar char="•"/>
            </a:pPr>
            <a:endParaRPr lang="en-US" sz="2000" dirty="0">
              <a:latin typeface="Karla"/>
            </a:endParaRPr>
          </a:p>
        </p:txBody>
      </p:sp>
      <p:sp>
        <p:nvSpPr>
          <p:cNvPr id="5" name="TextBox 4">
            <a:extLst>
              <a:ext uri="{FF2B5EF4-FFF2-40B4-BE49-F238E27FC236}">
                <a16:creationId xmlns:a16="http://schemas.microsoft.com/office/drawing/2014/main" xmlns="" id="{E2EEE946-B777-4F3F-945D-BFD4CEFD8782}"/>
              </a:ext>
            </a:extLst>
          </p:cNvPr>
          <p:cNvSpPr txBox="1"/>
          <p:nvPr/>
        </p:nvSpPr>
        <p:spPr>
          <a:xfrm>
            <a:off x="268554" y="6199627"/>
            <a:ext cx="8431399" cy="769441"/>
          </a:xfrm>
          <a:prstGeom prst="rect">
            <a:avLst/>
          </a:prstGeom>
          <a:noFill/>
        </p:spPr>
        <p:txBody>
          <a:bodyPr wrap="square" rtlCol="0">
            <a:spAutoFit/>
          </a:bodyPr>
          <a:lstStyle/>
          <a:p>
            <a:pPr>
              <a:lnSpc>
                <a:spcPct val="80000"/>
              </a:lnSpc>
              <a:spcBef>
                <a:spcPts val="100"/>
              </a:spcBef>
              <a:buSzPct val="100000"/>
              <a:defRPr sz="500"/>
            </a:pPr>
            <a:r>
              <a:rPr lang="en-US" sz="1000" b="1" dirty="0"/>
              <a:t>Sources</a:t>
            </a:r>
            <a:r>
              <a:rPr lang="en-US" sz="1000" dirty="0"/>
              <a:t>: </a:t>
            </a:r>
            <a:r>
              <a:rPr lang="en-US" sz="1000" b="1" dirty="0" err="1"/>
              <a:t>Gany</a:t>
            </a:r>
            <a:r>
              <a:rPr lang="en-US" sz="1000" b="1" dirty="0"/>
              <a:t> F, Lee T, Ramirez J, et al. Do our patients have enough to eat?: Food insecurity among urban low-income cancer patients. </a:t>
            </a:r>
            <a:r>
              <a:rPr lang="en-US" sz="1000" b="1" i="1" dirty="0"/>
              <a:t>Journal of health care for the poor and underserved</a:t>
            </a:r>
            <a:r>
              <a:rPr lang="en-US" sz="1000" b="1" dirty="0"/>
              <a:t>. Aug 2014;25(3):1153-1168. Ippolito, JPHN July 2016, Seligman, Diabetes Care 2013</a:t>
            </a:r>
          </a:p>
          <a:p>
            <a:endParaRPr lang="en-US" sz="1000" b="1" dirty="0"/>
          </a:p>
          <a:p>
            <a:endParaRPr lang="en-US" dirty="0"/>
          </a:p>
        </p:txBody>
      </p:sp>
    </p:spTree>
    <p:extLst>
      <p:ext uri="{BB962C8B-B14F-4D97-AF65-F5344CB8AC3E}">
        <p14:creationId xmlns:p14="http://schemas.microsoft.com/office/powerpoint/2010/main" val="3705518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25085" y="2385651"/>
            <a:ext cx="8095230" cy="2062103"/>
          </a:xfrm>
          <a:prstGeom prst="rect">
            <a:avLst/>
          </a:prstGeom>
          <a:noFill/>
        </p:spPr>
        <p:txBody>
          <a:bodyPr wrap="square" rtlCol="0">
            <a:spAutoFit/>
          </a:bodyPr>
          <a:lstStyle/>
          <a:p>
            <a:pPr algn="ctr"/>
            <a:r>
              <a:rPr lang="en-US" sz="3200" dirty="0">
                <a:solidFill>
                  <a:schemeClr val="accent1">
                    <a:lumMod val="75000"/>
                  </a:schemeClr>
                </a:solidFill>
              </a:rPr>
              <a:t>Food Insecurity in Seniors</a:t>
            </a:r>
          </a:p>
          <a:p>
            <a:pPr algn="ctr"/>
            <a:endParaRPr lang="en-US" sz="2400" dirty="0">
              <a:solidFill>
                <a:schemeClr val="accent1">
                  <a:lumMod val="75000"/>
                </a:schemeClr>
              </a:solidFill>
            </a:endParaRPr>
          </a:p>
          <a:p>
            <a:pPr marL="514350" indent="-514350" algn="ctr">
              <a:buAutoNum type="romanUcPeriod"/>
            </a:pPr>
            <a:endParaRPr lang="en-US" sz="2400" dirty="0">
              <a:solidFill>
                <a:schemeClr val="accent1">
                  <a:lumMod val="75000"/>
                </a:schemeClr>
              </a:solidFill>
            </a:endParaRPr>
          </a:p>
          <a:p>
            <a:pPr marL="514350" indent="-514350" algn="ctr">
              <a:buAutoNum type="romanUcPeriod"/>
            </a:pPr>
            <a:endParaRPr lang="en-US" sz="2400" dirty="0">
              <a:solidFill>
                <a:schemeClr val="accent1">
                  <a:lumMod val="75000"/>
                </a:schemeClr>
              </a:solidFill>
            </a:endParaRPr>
          </a:p>
          <a:p>
            <a:pPr marL="285750" indent="-285750" algn="ctr">
              <a:buFont typeface="Arial" panose="020B0604020202020204" pitchFamily="34" charset="0"/>
              <a:buChar char="•"/>
            </a:pPr>
            <a:endParaRPr lang="en-US" sz="2400" dirty="0">
              <a:latin typeface="Karla" pitchFamily="2" charset="0"/>
              <a:ea typeface="Karla" pitchFamily="2" charset="0"/>
              <a:cs typeface="Leelawadee" panose="020B0502040204020203" pitchFamily="34" charset="-34"/>
            </a:endParaRPr>
          </a:p>
        </p:txBody>
      </p:sp>
      <p:sp>
        <p:nvSpPr>
          <p:cNvPr id="16" name="TextBox 15">
            <a:extLst>
              <a:ext uri="{FF2B5EF4-FFF2-40B4-BE49-F238E27FC236}">
                <a16:creationId xmlns:a16="http://schemas.microsoft.com/office/drawing/2014/main" xmlns="" id="{4811AF07-EBFC-4076-A4A6-54A654863310}"/>
              </a:ext>
            </a:extLst>
          </p:cNvPr>
          <p:cNvSpPr txBox="1"/>
          <p:nvPr/>
        </p:nvSpPr>
        <p:spPr>
          <a:xfrm>
            <a:off x="506650" y="1604659"/>
            <a:ext cx="8013665" cy="707886"/>
          </a:xfrm>
          <a:prstGeom prst="rect">
            <a:avLst/>
          </a:prstGeom>
          <a:noFill/>
        </p:spPr>
        <p:txBody>
          <a:bodyPr wrap="square" numCol="1" rtlCol="0">
            <a:spAutoFit/>
          </a:bodyPr>
          <a:lstStyle/>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116250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90619" y="270083"/>
            <a:ext cx="3525920" cy="523220"/>
          </a:xfrm>
          <a:prstGeom prst="rect">
            <a:avLst/>
          </a:prstGeom>
          <a:noFill/>
        </p:spPr>
        <p:txBody>
          <a:bodyPr wrap="square" rtlCol="0">
            <a:spAutoFit/>
          </a:bodyPr>
          <a:lstStyle/>
          <a:p>
            <a:r>
              <a:rPr lang="en-US" sz="2800" b="1" dirty="0">
                <a:solidFill>
                  <a:srgbClr val="113377"/>
                </a:solidFill>
                <a:latin typeface="Caecilia LT Std Light" panose="00000800000000000000" pitchFamily="50" charset="0"/>
                <a:cs typeface="Karla"/>
              </a:rPr>
              <a:t>Senior Food Insecurity</a:t>
            </a:r>
          </a:p>
        </p:txBody>
      </p:sp>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5" name="TextBox 4"/>
          <p:cNvSpPr txBox="1"/>
          <p:nvPr/>
        </p:nvSpPr>
        <p:spPr>
          <a:xfrm>
            <a:off x="6209414" y="2556410"/>
            <a:ext cx="184731" cy="369332"/>
          </a:xfrm>
          <a:prstGeom prst="rect">
            <a:avLst/>
          </a:prstGeom>
          <a:noFill/>
        </p:spPr>
        <p:txBody>
          <a:bodyPr wrap="none" rtlCol="0">
            <a:spAutoFit/>
          </a:bodyPr>
          <a:lstStyle/>
          <a:p>
            <a:endParaRPr lang="en-US" dirty="0"/>
          </a:p>
        </p:txBody>
      </p:sp>
      <p:sp>
        <p:nvSpPr>
          <p:cNvPr id="8" name="TextBox 7"/>
          <p:cNvSpPr txBox="1"/>
          <p:nvPr/>
        </p:nvSpPr>
        <p:spPr>
          <a:xfrm>
            <a:off x="698810" y="1178915"/>
            <a:ext cx="7746378" cy="5016758"/>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Karla" pitchFamily="2" charset="0"/>
                <a:ea typeface="Karla" pitchFamily="2" charset="0"/>
              </a:rPr>
              <a:t>Nationally, 8% of seniors (age 60+) are food insecure</a:t>
            </a:r>
            <a:r>
              <a:rPr lang="en-US" sz="2000" dirty="0">
                <a:latin typeface="Karla" pitchFamily="2" charset="0"/>
                <a:ea typeface="Karla" pitchFamily="2" charset="0"/>
              </a:rPr>
              <a:t>, meaning they worried about whether their food would run out or didn’t have enough money to purchase the type food they needed.</a:t>
            </a:r>
          </a:p>
          <a:p>
            <a:pPr marL="285750" indent="-285750">
              <a:buFont typeface="Arial" panose="020B0604020202020204" pitchFamily="34" charset="0"/>
              <a:buChar char="•"/>
            </a:pPr>
            <a:endParaRPr lang="en-US" sz="2000" dirty="0">
              <a:latin typeface="Karla" pitchFamily="2" charset="0"/>
              <a:ea typeface="Karla" pitchFamily="2" charset="0"/>
            </a:endParaRPr>
          </a:p>
          <a:p>
            <a:pPr marL="285750" indent="-285750">
              <a:buFont typeface="Arial" panose="020B0604020202020204" pitchFamily="34" charset="0"/>
              <a:buChar char="•"/>
            </a:pPr>
            <a:r>
              <a:rPr lang="en-US" sz="2000" dirty="0">
                <a:latin typeface="Karla" pitchFamily="2" charset="0"/>
                <a:ea typeface="Karla" pitchFamily="2" charset="0"/>
              </a:rPr>
              <a:t>Food insecurity is </a:t>
            </a:r>
            <a:r>
              <a:rPr lang="en-US" sz="2000" b="1" dirty="0">
                <a:latin typeface="Karla" pitchFamily="2" charset="0"/>
                <a:ea typeface="Karla" pitchFamily="2" charset="0"/>
              </a:rPr>
              <a:t>more than twice as high </a:t>
            </a:r>
            <a:r>
              <a:rPr lang="en-US" sz="2000" dirty="0">
                <a:latin typeface="Karla" pitchFamily="2" charset="0"/>
                <a:ea typeface="Karla" pitchFamily="2" charset="0"/>
              </a:rPr>
              <a:t>among black (17%) and Hispanic (16%) seniors compared to white seniors (6.5%).</a:t>
            </a:r>
          </a:p>
          <a:p>
            <a:pPr marL="285750" indent="-285750">
              <a:buFont typeface="Arial" panose="020B0604020202020204" pitchFamily="34" charset="0"/>
              <a:buChar char="•"/>
            </a:pPr>
            <a:endParaRPr lang="en-US" sz="2000" dirty="0">
              <a:latin typeface="Karla" pitchFamily="2" charset="0"/>
              <a:ea typeface="Karla" pitchFamily="2" charset="0"/>
            </a:endParaRPr>
          </a:p>
          <a:p>
            <a:pPr marL="285750" indent="-285750">
              <a:buFont typeface="Arial" panose="020B0604020202020204" pitchFamily="34" charset="0"/>
              <a:buChar char="•"/>
            </a:pPr>
            <a:r>
              <a:rPr lang="en-US" sz="2000" dirty="0">
                <a:latin typeface="Karla" pitchFamily="2" charset="0"/>
                <a:ea typeface="Karla" pitchFamily="2" charset="0"/>
              </a:rPr>
              <a:t>Food insecurity among seniors </a:t>
            </a:r>
            <a:r>
              <a:rPr lang="en-US" sz="2000" b="1" dirty="0">
                <a:latin typeface="Karla" pitchFamily="2" charset="0"/>
                <a:ea typeface="Karla" pitchFamily="2" charset="0"/>
              </a:rPr>
              <a:t>grows to nearly 16% when there is a grandchild</a:t>
            </a:r>
            <a:r>
              <a:rPr lang="en-US" sz="2000" dirty="0">
                <a:latin typeface="Karla" pitchFamily="2" charset="0"/>
                <a:ea typeface="Karla" pitchFamily="2" charset="0"/>
              </a:rPr>
              <a:t> living in the same household.</a:t>
            </a:r>
          </a:p>
          <a:p>
            <a:pPr marL="285750" indent="-285750">
              <a:buFont typeface="Arial" panose="020B0604020202020204" pitchFamily="34" charset="0"/>
              <a:buChar char="•"/>
            </a:pPr>
            <a:endParaRPr lang="en-US" sz="2000" dirty="0">
              <a:latin typeface="Karla" pitchFamily="2" charset="0"/>
              <a:ea typeface="Karla" pitchFamily="2" charset="0"/>
            </a:endParaRPr>
          </a:p>
          <a:p>
            <a:pPr marL="285750" indent="-285750">
              <a:buFont typeface="Arial" panose="020B0604020202020204" pitchFamily="34" charset="0"/>
              <a:buChar char="•"/>
            </a:pPr>
            <a:r>
              <a:rPr lang="en-US" sz="2000" dirty="0">
                <a:latin typeface="Karla" pitchFamily="2" charset="0"/>
                <a:ea typeface="Karla" pitchFamily="2" charset="0"/>
              </a:rPr>
              <a:t>Ohio had the same senior food insecurity rate as the nation (8%), while Cleveland’s food insecurity was at 9.5%.  </a:t>
            </a:r>
          </a:p>
          <a:p>
            <a:pPr marL="285750" indent="-285750">
              <a:buFont typeface="Arial" panose="020B0604020202020204" pitchFamily="34" charset="0"/>
              <a:buChar char="•"/>
            </a:pPr>
            <a:endParaRPr lang="en-US" sz="2000" dirty="0">
              <a:latin typeface="Karla" pitchFamily="2" charset="0"/>
              <a:ea typeface="Karla" pitchFamily="2" charset="0"/>
            </a:endParaRPr>
          </a:p>
          <a:p>
            <a:pPr marL="285750" indent="-285750">
              <a:buFont typeface="Arial" panose="020B0604020202020204" pitchFamily="34" charset="0"/>
              <a:buChar char="•"/>
            </a:pPr>
            <a:r>
              <a:rPr lang="en-US" sz="2000" dirty="0">
                <a:latin typeface="Karla" pitchFamily="2" charset="0"/>
                <a:ea typeface="Karla" pitchFamily="2" charset="0"/>
              </a:rPr>
              <a:t>The rate of hunger among seniors aged 60 and older </a:t>
            </a:r>
            <a:r>
              <a:rPr lang="en-US" sz="2000" b="1" dirty="0">
                <a:latin typeface="Karla" pitchFamily="2" charset="0"/>
                <a:ea typeface="Karla" pitchFamily="2" charset="0"/>
              </a:rPr>
              <a:t>has increased by 45% </a:t>
            </a:r>
            <a:r>
              <a:rPr lang="en-US" sz="2000" dirty="0">
                <a:latin typeface="Karla" pitchFamily="2" charset="0"/>
                <a:ea typeface="Karla" pitchFamily="2" charset="0"/>
              </a:rPr>
              <a:t>since 2001, a lingering effect of the 2008-09 recession</a:t>
            </a:r>
          </a:p>
          <a:p>
            <a:pPr marL="285750" indent="-285750">
              <a:buFont typeface="Arial" panose="020B0604020202020204" pitchFamily="34" charset="0"/>
              <a:buChar char="•"/>
            </a:pPr>
            <a:endParaRPr lang="en-US" sz="2000" dirty="0">
              <a:latin typeface="Karla" pitchFamily="2" charset="0"/>
              <a:ea typeface="Karla" pitchFamily="2" charset="0"/>
            </a:endParaRPr>
          </a:p>
        </p:txBody>
      </p:sp>
      <p:sp>
        <p:nvSpPr>
          <p:cNvPr id="13" name="TextBox 12"/>
          <p:cNvSpPr txBox="1"/>
          <p:nvPr/>
        </p:nvSpPr>
        <p:spPr>
          <a:xfrm>
            <a:off x="4058983" y="6074802"/>
            <a:ext cx="4670323" cy="276999"/>
          </a:xfrm>
          <a:prstGeom prst="rect">
            <a:avLst/>
          </a:prstGeom>
          <a:noFill/>
        </p:spPr>
        <p:txBody>
          <a:bodyPr wrap="square" rtlCol="0">
            <a:spAutoFit/>
          </a:bodyPr>
          <a:lstStyle/>
          <a:p>
            <a:r>
              <a:rPr lang="en-US" sz="1200" i="1" dirty="0">
                <a:latin typeface="Karla" pitchFamily="2" charset="0"/>
                <a:ea typeface="Karla" pitchFamily="2" charset="0"/>
              </a:rPr>
              <a:t>Source: Feeding America, The State of Senior Hunger in America in 2017 </a:t>
            </a:r>
          </a:p>
        </p:txBody>
      </p:sp>
    </p:spTree>
    <p:extLst>
      <p:ext uri="{BB962C8B-B14F-4D97-AF65-F5344CB8AC3E}">
        <p14:creationId xmlns:p14="http://schemas.microsoft.com/office/powerpoint/2010/main" val="32465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5" name="TextBox 4"/>
          <p:cNvSpPr txBox="1"/>
          <p:nvPr/>
        </p:nvSpPr>
        <p:spPr>
          <a:xfrm>
            <a:off x="5511169" y="6010064"/>
            <a:ext cx="3845267" cy="430887"/>
          </a:xfrm>
          <a:prstGeom prst="rect">
            <a:avLst/>
          </a:prstGeom>
          <a:noFill/>
        </p:spPr>
        <p:txBody>
          <a:bodyPr wrap="square" rtlCol="0">
            <a:spAutoFit/>
          </a:bodyPr>
          <a:lstStyle/>
          <a:p>
            <a:r>
              <a:rPr lang="en-US" sz="1100" i="1" dirty="0">
                <a:latin typeface="Karla" pitchFamily="2" charset="0"/>
                <a:ea typeface="Karla" pitchFamily="2" charset="0"/>
              </a:rPr>
              <a:t>Source: Feeding America, analysis of National Health and Nutrition Examination Survey Data (1999-2014), 2017</a:t>
            </a:r>
          </a:p>
        </p:txBody>
      </p:sp>
      <p:graphicFrame>
        <p:nvGraphicFramePr>
          <p:cNvPr id="9" name="Chart 8"/>
          <p:cNvGraphicFramePr/>
          <p:nvPr>
            <p:extLst>
              <p:ext uri="{D42A27DB-BD31-4B8C-83A1-F6EECF244321}">
                <p14:modId xmlns:p14="http://schemas.microsoft.com/office/powerpoint/2010/main" val="2973434559"/>
              </p:ext>
            </p:extLst>
          </p:nvPr>
        </p:nvGraphicFramePr>
        <p:xfrm>
          <a:off x="993913" y="2066906"/>
          <a:ext cx="6950793" cy="393070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517392" y="1217007"/>
            <a:ext cx="5572521" cy="707886"/>
          </a:xfrm>
          <a:prstGeom prst="rect">
            <a:avLst/>
          </a:prstGeom>
          <a:noFill/>
        </p:spPr>
        <p:txBody>
          <a:bodyPr wrap="square" rtlCol="0">
            <a:spAutoFit/>
          </a:bodyPr>
          <a:lstStyle/>
          <a:p>
            <a:pPr algn="ctr">
              <a:defRPr sz="1800" b="0" i="0" u="none" strike="noStrike" kern="1200" spc="0" baseline="0">
                <a:solidFill>
                  <a:prstClr val="black">
                    <a:lumMod val="65000"/>
                    <a:lumOff val="35000"/>
                  </a:prstClr>
                </a:solidFill>
                <a:latin typeface="Karla" pitchFamily="2" charset="0"/>
                <a:ea typeface="Karla" pitchFamily="2" charset="0"/>
                <a:cs typeface="+mn-cs"/>
              </a:defRPr>
            </a:pPr>
            <a:r>
              <a:rPr lang="en-US" sz="2000" dirty="0">
                <a:latin typeface="Karla" pitchFamily="2" charset="0"/>
                <a:ea typeface="Karla" pitchFamily="2" charset="0"/>
                <a:cs typeface="Kalinga" panose="020B0502040204020203" pitchFamily="34" charset="0"/>
              </a:rPr>
              <a:t>Increase in Likelihood of Poor Health Outcomes for Food Insecure Seniors</a:t>
            </a:r>
          </a:p>
        </p:txBody>
      </p:sp>
      <p:sp>
        <p:nvSpPr>
          <p:cNvPr id="11" name="TextBox 10"/>
          <p:cNvSpPr txBox="1"/>
          <p:nvPr/>
        </p:nvSpPr>
        <p:spPr>
          <a:xfrm>
            <a:off x="2027628" y="317189"/>
            <a:ext cx="5711642" cy="461665"/>
          </a:xfrm>
          <a:prstGeom prst="rect">
            <a:avLst/>
          </a:prstGeom>
          <a:noFill/>
        </p:spPr>
        <p:txBody>
          <a:bodyPr wrap="square" rtlCol="0">
            <a:spAutoFit/>
          </a:bodyPr>
          <a:lstStyle/>
          <a:p>
            <a:r>
              <a:rPr lang="en-US" sz="2400" b="1" dirty="0">
                <a:solidFill>
                  <a:srgbClr val="113377"/>
                </a:solidFill>
                <a:latin typeface="Caecilia LT Std Light" panose="00000800000000000000" pitchFamily="50" charset="0"/>
              </a:rPr>
              <a:t>Senior Food Insecurity &amp; Health Outcomes</a:t>
            </a:r>
          </a:p>
        </p:txBody>
      </p:sp>
    </p:spTree>
    <p:extLst>
      <p:ext uri="{BB962C8B-B14F-4D97-AF65-F5344CB8AC3E}">
        <p14:creationId xmlns:p14="http://schemas.microsoft.com/office/powerpoint/2010/main" val="307808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5" name="TextBox 4"/>
          <p:cNvSpPr txBox="1"/>
          <p:nvPr/>
        </p:nvSpPr>
        <p:spPr>
          <a:xfrm>
            <a:off x="6209414" y="2556410"/>
            <a:ext cx="184731" cy="369332"/>
          </a:xfrm>
          <a:prstGeom prst="rect">
            <a:avLst/>
          </a:prstGeom>
          <a:noFill/>
        </p:spPr>
        <p:txBody>
          <a:bodyPr wrap="none" rtlCol="0">
            <a:spAutoFit/>
          </a:bodyPr>
          <a:lstStyle/>
          <a:p>
            <a:endParaRPr lang="en-US" dirty="0">
              <a:solidFill>
                <a:prstClr val="black"/>
              </a:solidFill>
            </a:endParaRPr>
          </a:p>
        </p:txBody>
      </p:sp>
      <p:sp>
        <p:nvSpPr>
          <p:cNvPr id="13" name="TextBox 12"/>
          <p:cNvSpPr txBox="1"/>
          <p:nvPr/>
        </p:nvSpPr>
        <p:spPr>
          <a:xfrm>
            <a:off x="614770" y="823508"/>
            <a:ext cx="8050765" cy="769441"/>
          </a:xfrm>
          <a:prstGeom prst="rect">
            <a:avLst/>
          </a:prstGeom>
          <a:noFill/>
        </p:spPr>
        <p:txBody>
          <a:bodyPr wrap="square" rtlCol="0">
            <a:spAutoFit/>
          </a:bodyPr>
          <a:lstStyle/>
          <a:p>
            <a:pPr algn="ctr"/>
            <a:r>
              <a:rPr lang="en-US" sz="2000" dirty="0">
                <a:solidFill>
                  <a:prstClr val="black"/>
                </a:solidFill>
                <a:latin typeface="Karla" pitchFamily="2" charset="0"/>
                <a:ea typeface="Karla" pitchFamily="2" charset="0"/>
              </a:rPr>
              <a:t>The obesity rate among seniors with incomes below $25,000 was </a:t>
            </a:r>
          </a:p>
          <a:p>
            <a:pPr algn="ctr"/>
            <a:r>
              <a:rPr lang="en-US" sz="2400" b="1" dirty="0">
                <a:solidFill>
                  <a:srgbClr val="008448"/>
                </a:solidFill>
                <a:latin typeface="Karla" pitchFamily="2" charset="0"/>
                <a:ea typeface="Karla" pitchFamily="2" charset="0"/>
              </a:rPr>
              <a:t>39% higher </a:t>
            </a:r>
            <a:r>
              <a:rPr lang="en-US" sz="2000" dirty="0">
                <a:solidFill>
                  <a:prstClr val="black"/>
                </a:solidFill>
                <a:latin typeface="Karla" pitchFamily="2" charset="0"/>
                <a:ea typeface="Karla" pitchFamily="2" charset="0"/>
              </a:rPr>
              <a:t>than for seniors with incomes of $75,000 or more.</a:t>
            </a:r>
          </a:p>
        </p:txBody>
      </p:sp>
      <p:graphicFrame>
        <p:nvGraphicFramePr>
          <p:cNvPr id="28" name="Chart 27"/>
          <p:cNvGraphicFramePr/>
          <p:nvPr>
            <p:extLst>
              <p:ext uri="{D42A27DB-BD31-4B8C-83A1-F6EECF244321}">
                <p14:modId xmlns:p14="http://schemas.microsoft.com/office/powerpoint/2010/main" val="3548174964"/>
              </p:ext>
            </p:extLst>
          </p:nvPr>
        </p:nvGraphicFramePr>
        <p:xfrm>
          <a:off x="614771" y="1683026"/>
          <a:ext cx="7373824" cy="43981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603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5" name="TextBox 4"/>
          <p:cNvSpPr txBox="1"/>
          <p:nvPr/>
        </p:nvSpPr>
        <p:spPr>
          <a:xfrm>
            <a:off x="6209414" y="2556410"/>
            <a:ext cx="184731" cy="369332"/>
          </a:xfrm>
          <a:prstGeom prst="rect">
            <a:avLst/>
          </a:prstGeom>
          <a:noFill/>
        </p:spPr>
        <p:txBody>
          <a:bodyPr wrap="none" rtlCol="0">
            <a:spAutoFit/>
          </a:bodyPr>
          <a:lstStyle/>
          <a:p>
            <a:endParaRPr lang="en-US" dirty="0">
              <a:solidFill>
                <a:prstClr val="black"/>
              </a:solidFill>
            </a:endParaRPr>
          </a:p>
        </p:txBody>
      </p:sp>
      <p:sp>
        <p:nvSpPr>
          <p:cNvPr id="13" name="TextBox 12"/>
          <p:cNvSpPr txBox="1"/>
          <p:nvPr/>
        </p:nvSpPr>
        <p:spPr>
          <a:xfrm>
            <a:off x="261168" y="860457"/>
            <a:ext cx="8779753" cy="769441"/>
          </a:xfrm>
          <a:prstGeom prst="rect">
            <a:avLst/>
          </a:prstGeom>
          <a:noFill/>
        </p:spPr>
        <p:txBody>
          <a:bodyPr wrap="square" rtlCol="0">
            <a:spAutoFit/>
          </a:bodyPr>
          <a:lstStyle/>
          <a:p>
            <a:pPr algn="ctr"/>
            <a:r>
              <a:rPr lang="en-US" sz="2000" dirty="0">
                <a:solidFill>
                  <a:prstClr val="black"/>
                </a:solidFill>
                <a:latin typeface="Karla" pitchFamily="2" charset="0"/>
                <a:ea typeface="Karla" pitchFamily="2" charset="0"/>
              </a:rPr>
              <a:t>Seniors with incomes of more than $75,000 were </a:t>
            </a:r>
            <a:r>
              <a:rPr lang="en-US" sz="2400" b="1" dirty="0">
                <a:solidFill>
                  <a:srgbClr val="014894"/>
                </a:solidFill>
                <a:latin typeface="Karla" pitchFamily="2" charset="0"/>
                <a:ea typeface="Karla" pitchFamily="2" charset="0"/>
              </a:rPr>
              <a:t>135% more likely </a:t>
            </a:r>
            <a:r>
              <a:rPr lang="en-US" sz="2000" dirty="0">
                <a:solidFill>
                  <a:prstClr val="black"/>
                </a:solidFill>
                <a:latin typeface="Karla" pitchFamily="2" charset="0"/>
                <a:ea typeface="Karla" pitchFamily="2" charset="0"/>
              </a:rPr>
              <a:t>to report very good/excellent health compared to seniors with incomes below $25,000.</a:t>
            </a:r>
          </a:p>
        </p:txBody>
      </p:sp>
      <p:graphicFrame>
        <p:nvGraphicFramePr>
          <p:cNvPr id="28" name="Chart 27"/>
          <p:cNvGraphicFramePr/>
          <p:nvPr/>
        </p:nvGraphicFramePr>
        <p:xfrm>
          <a:off x="1034898" y="1984534"/>
          <a:ext cx="7074197" cy="4064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7642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09808" y="1563427"/>
            <a:ext cx="2832720" cy="369332"/>
          </a:xfrm>
          <a:prstGeom prst="rect">
            <a:avLst/>
          </a:prstGeom>
          <a:noFill/>
        </p:spPr>
        <p:txBody>
          <a:bodyPr wrap="square" rtlCol="0">
            <a:spAutoFit/>
          </a:bodyPr>
          <a:lstStyle/>
          <a:p>
            <a:r>
              <a:rPr lang="en-US" b="1" dirty="0">
                <a:latin typeface="Caecilia LT Std Light" panose="00000800000000000000" pitchFamily="50" charset="0"/>
              </a:rPr>
              <a:t>Health of GCFB Seniors</a:t>
            </a:r>
          </a:p>
        </p:txBody>
      </p:sp>
      <p:cxnSp>
        <p:nvCxnSpPr>
          <p:cNvPr id="11" name="Straight Connector 10"/>
          <p:cNvCxnSpPr/>
          <p:nvPr/>
        </p:nvCxnSpPr>
        <p:spPr>
          <a:xfrm flipH="1">
            <a:off x="4809808" y="1932759"/>
            <a:ext cx="352964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4" name="TextBox 3"/>
          <p:cNvSpPr txBox="1"/>
          <p:nvPr/>
        </p:nvSpPr>
        <p:spPr>
          <a:xfrm>
            <a:off x="4809808" y="2220943"/>
            <a:ext cx="4073023" cy="3785652"/>
          </a:xfrm>
          <a:prstGeom prst="rect">
            <a:avLst/>
          </a:prstGeom>
          <a:noFill/>
        </p:spPr>
        <p:txBody>
          <a:bodyPr wrap="square" rtlCol="0">
            <a:spAutoFit/>
          </a:bodyPr>
          <a:lstStyle/>
          <a:p>
            <a:pPr marL="285750" lvl="0" indent="-285750">
              <a:buFont typeface="Arial" panose="020B0604020202020204" pitchFamily="34" charset="0"/>
              <a:buChar char="•"/>
            </a:pPr>
            <a:r>
              <a:rPr lang="en-US" sz="1600" dirty="0">
                <a:latin typeface="Karla" pitchFamily="2" charset="0"/>
                <a:ea typeface="Karla" pitchFamily="2" charset="0"/>
                <a:cs typeface="Kalinga" panose="020B0502040204020203" pitchFamily="34" charset="0"/>
              </a:rPr>
              <a:t>Three in four households with seniors (76%) had at least one member struggling with high blood pressure, compared to half of households without seniors (53%).</a:t>
            </a:r>
          </a:p>
          <a:p>
            <a:pPr marL="285750" indent="-285750">
              <a:buFont typeface="Arial" panose="020B0604020202020204" pitchFamily="34" charset="0"/>
              <a:buChar char="•"/>
            </a:pPr>
            <a:endParaRPr lang="en-US" sz="1600" dirty="0">
              <a:latin typeface="Karla" pitchFamily="2" charset="0"/>
              <a:ea typeface="Karla" pitchFamily="2" charset="0"/>
              <a:cs typeface="Kalinga" panose="020B0502040204020203" pitchFamily="34" charset="0"/>
            </a:endParaRPr>
          </a:p>
          <a:p>
            <a:pPr marL="285750" lvl="0" indent="-285750">
              <a:buFont typeface="Arial" panose="020B0604020202020204" pitchFamily="34" charset="0"/>
              <a:buChar char="•"/>
            </a:pPr>
            <a:r>
              <a:rPr lang="en-US" sz="1600" dirty="0">
                <a:latin typeface="Karla" pitchFamily="2" charset="0"/>
                <a:ea typeface="Karla" pitchFamily="2" charset="0"/>
                <a:cs typeface="Kalinga" panose="020B0502040204020203" pitchFamily="34" charset="0"/>
              </a:rPr>
              <a:t>When it came to households with seniors, the rate of diabetes was at 39%, compared to 26% for households without seniors.</a:t>
            </a:r>
          </a:p>
          <a:p>
            <a:endParaRPr lang="en-US" sz="1600" dirty="0">
              <a:latin typeface="Karla" pitchFamily="2" charset="0"/>
              <a:ea typeface="Karla" pitchFamily="2" charset="0"/>
              <a:cs typeface="Kalinga" panose="020B0502040204020203" pitchFamily="34" charset="0"/>
            </a:endParaRPr>
          </a:p>
          <a:p>
            <a:pPr marL="285750" indent="-285750">
              <a:buFont typeface="Arial" panose="020B0604020202020204" pitchFamily="34" charset="0"/>
              <a:buChar char="•"/>
            </a:pPr>
            <a:r>
              <a:rPr lang="en-US" sz="1600" dirty="0">
                <a:latin typeface="Karla" pitchFamily="2" charset="0"/>
                <a:ea typeface="Karla" pitchFamily="2" charset="0"/>
                <a:cs typeface="Kalinga" panose="020B0502040204020203" pitchFamily="34" charset="0"/>
              </a:rPr>
              <a:t>More than half of households with seniors (55%) reported choosing between paying for food and paying for medicine or medical care.</a:t>
            </a:r>
          </a:p>
        </p:txBody>
      </p:sp>
      <p:graphicFrame>
        <p:nvGraphicFramePr>
          <p:cNvPr id="9" name="Chart 8"/>
          <p:cNvGraphicFramePr/>
          <p:nvPr>
            <p:extLst>
              <p:ext uri="{D42A27DB-BD31-4B8C-83A1-F6EECF244321}">
                <p14:modId xmlns:p14="http://schemas.microsoft.com/office/powerpoint/2010/main" val="2926236886"/>
              </p:ext>
            </p:extLst>
          </p:nvPr>
        </p:nvGraphicFramePr>
        <p:xfrm>
          <a:off x="404586" y="2086312"/>
          <a:ext cx="4405222" cy="383239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2"/>
          <p:cNvSpPr txBox="1">
            <a:spLocks noChangeArrowheads="1"/>
          </p:cNvSpPr>
          <p:nvPr/>
        </p:nvSpPr>
        <p:spPr bwMode="auto">
          <a:xfrm>
            <a:off x="418904" y="1147165"/>
            <a:ext cx="3915289" cy="6292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b="1" dirty="0">
                <a:solidFill>
                  <a:schemeClr val="tx1">
                    <a:lumMod val="65000"/>
                    <a:lumOff val="35000"/>
                  </a:schemeClr>
                </a:solidFill>
                <a:effectLst/>
                <a:latin typeface="Karla" pitchFamily="2" charset="0"/>
                <a:ea typeface="Calibri" panose="020F0502020204030204" pitchFamily="34" charset="0"/>
                <a:cs typeface="Times New Roman" panose="02020603050405020304" pitchFamily="18" charset="0"/>
              </a:rPr>
              <a:t>Rate of Diet-Related Illness in Households Served by GCFB Agencies</a:t>
            </a:r>
            <a:endParaRPr lang="en-US"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616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25085" y="2385651"/>
            <a:ext cx="8095230" cy="2062103"/>
          </a:xfrm>
          <a:prstGeom prst="rect">
            <a:avLst/>
          </a:prstGeom>
          <a:noFill/>
        </p:spPr>
        <p:txBody>
          <a:bodyPr wrap="square" rtlCol="0">
            <a:spAutoFit/>
          </a:bodyPr>
          <a:lstStyle/>
          <a:p>
            <a:pPr algn="ctr"/>
            <a:r>
              <a:rPr lang="en-US" sz="3200" dirty="0">
                <a:solidFill>
                  <a:schemeClr val="accent1">
                    <a:lumMod val="75000"/>
                  </a:schemeClr>
                </a:solidFill>
              </a:rPr>
              <a:t>Food as Medicine Models </a:t>
            </a:r>
          </a:p>
          <a:p>
            <a:pPr algn="ctr"/>
            <a:endParaRPr lang="en-US" sz="2400" dirty="0">
              <a:solidFill>
                <a:schemeClr val="accent1">
                  <a:lumMod val="75000"/>
                </a:schemeClr>
              </a:solidFill>
            </a:endParaRPr>
          </a:p>
          <a:p>
            <a:pPr marL="514350" indent="-514350" algn="ctr">
              <a:buAutoNum type="romanUcPeriod"/>
            </a:pPr>
            <a:endParaRPr lang="en-US" sz="2400" dirty="0">
              <a:solidFill>
                <a:schemeClr val="accent1">
                  <a:lumMod val="75000"/>
                </a:schemeClr>
              </a:solidFill>
            </a:endParaRPr>
          </a:p>
          <a:p>
            <a:pPr marL="514350" indent="-514350" algn="ctr">
              <a:buAutoNum type="romanUcPeriod"/>
            </a:pPr>
            <a:endParaRPr lang="en-US" sz="2400" dirty="0">
              <a:solidFill>
                <a:schemeClr val="accent1">
                  <a:lumMod val="75000"/>
                </a:schemeClr>
              </a:solidFill>
            </a:endParaRPr>
          </a:p>
          <a:p>
            <a:pPr marL="285750" indent="-285750" algn="ctr">
              <a:buFont typeface="Arial" panose="020B0604020202020204" pitchFamily="34" charset="0"/>
              <a:buChar char="•"/>
            </a:pPr>
            <a:endParaRPr lang="en-US" sz="2400" dirty="0">
              <a:latin typeface="Karla" pitchFamily="2" charset="0"/>
              <a:ea typeface="Karla" pitchFamily="2" charset="0"/>
              <a:cs typeface="Leelawadee" panose="020B0502040204020203" pitchFamily="34" charset="-34"/>
            </a:endParaRPr>
          </a:p>
        </p:txBody>
      </p:sp>
      <p:sp>
        <p:nvSpPr>
          <p:cNvPr id="16" name="TextBox 15">
            <a:extLst>
              <a:ext uri="{FF2B5EF4-FFF2-40B4-BE49-F238E27FC236}">
                <a16:creationId xmlns:a16="http://schemas.microsoft.com/office/drawing/2014/main" xmlns="" id="{4811AF07-EBFC-4076-A4A6-54A654863310}"/>
              </a:ext>
            </a:extLst>
          </p:cNvPr>
          <p:cNvSpPr txBox="1"/>
          <p:nvPr/>
        </p:nvSpPr>
        <p:spPr>
          <a:xfrm>
            <a:off x="506650" y="1604659"/>
            <a:ext cx="8013665" cy="707886"/>
          </a:xfrm>
          <a:prstGeom prst="rect">
            <a:avLst/>
          </a:prstGeom>
          <a:noFill/>
        </p:spPr>
        <p:txBody>
          <a:bodyPr wrap="square" numCol="1" rtlCol="0">
            <a:spAutoFit/>
          </a:bodyPr>
          <a:lstStyle/>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3081797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383418" y="868062"/>
            <a:ext cx="8175366" cy="461665"/>
          </a:xfrm>
          <a:prstGeom prst="rect">
            <a:avLst/>
          </a:prstGeom>
          <a:noFill/>
        </p:spPr>
        <p:txBody>
          <a:bodyPr wrap="square" rtlCol="0">
            <a:spAutoFit/>
          </a:bodyPr>
          <a:lstStyle/>
          <a:p>
            <a:r>
              <a:rPr lang="en-US" sz="2400" b="1" dirty="0">
                <a:solidFill>
                  <a:schemeClr val="accent1">
                    <a:lumMod val="75000"/>
                  </a:schemeClr>
                </a:solidFill>
              </a:rPr>
              <a:t>Screening for Food Insecurity is the Key to Intervention</a:t>
            </a:r>
            <a:endParaRPr lang="en-US" sz="2400" b="1" baseline="30000" dirty="0">
              <a:solidFill>
                <a:schemeClr val="accent1">
                  <a:lumMod val="75000"/>
                </a:schemeClr>
              </a:solidFill>
            </a:endParaRPr>
          </a:p>
        </p:txBody>
      </p:sp>
      <p:sp>
        <p:nvSpPr>
          <p:cNvPr id="4" name="TextBox 3">
            <a:extLst>
              <a:ext uri="{FF2B5EF4-FFF2-40B4-BE49-F238E27FC236}">
                <a16:creationId xmlns:a16="http://schemas.microsoft.com/office/drawing/2014/main" xmlns="" id="{07E8E013-AEBF-4CF8-9BC0-2C6859774ED9}"/>
              </a:ext>
            </a:extLst>
          </p:cNvPr>
          <p:cNvSpPr txBox="1"/>
          <p:nvPr/>
        </p:nvSpPr>
        <p:spPr>
          <a:xfrm>
            <a:off x="602726" y="4566156"/>
            <a:ext cx="7600854" cy="1892826"/>
          </a:xfrm>
          <a:prstGeom prst="rect">
            <a:avLst/>
          </a:prstGeom>
          <a:noFill/>
        </p:spPr>
        <p:txBody>
          <a:bodyPr wrap="square" rtlCol="0">
            <a:spAutoFit/>
          </a:bodyPr>
          <a:lstStyle/>
          <a:p>
            <a:r>
              <a:rPr lang="en-US" u="sng" dirty="0">
                <a:latin typeface="Karla"/>
              </a:rPr>
              <a:t>Best Practices</a:t>
            </a:r>
          </a:p>
          <a:p>
            <a:pPr marL="285750" indent="-285750">
              <a:buFont typeface="Arial" panose="020B0604020202020204" pitchFamily="34" charset="0"/>
              <a:buChar char="•"/>
            </a:pPr>
            <a:r>
              <a:rPr lang="en-US" dirty="0">
                <a:latin typeface="Karla"/>
              </a:rPr>
              <a:t>Integrated into regular intake process</a:t>
            </a:r>
          </a:p>
          <a:p>
            <a:pPr marL="285750" indent="-285750">
              <a:buFont typeface="Arial" panose="020B0604020202020204" pitchFamily="34" charset="0"/>
              <a:buChar char="•"/>
            </a:pPr>
            <a:r>
              <a:rPr lang="en-US" dirty="0">
                <a:latin typeface="Karla"/>
              </a:rPr>
              <a:t>Asking in writing is more effective</a:t>
            </a:r>
          </a:p>
          <a:p>
            <a:pPr marL="285750" indent="-285750">
              <a:buFont typeface="Arial" panose="020B0604020202020204" pitchFamily="34" charset="0"/>
              <a:buChar char="•"/>
            </a:pPr>
            <a:r>
              <a:rPr lang="en-US" dirty="0">
                <a:latin typeface="Karla"/>
              </a:rPr>
              <a:t>Asked at every visit</a:t>
            </a:r>
            <a:endParaRPr lang="en-US" sz="900" dirty="0">
              <a:latin typeface="Karla"/>
            </a:endParaRPr>
          </a:p>
          <a:p>
            <a:pPr marL="285750" indent="-285750">
              <a:buFont typeface="Arial" panose="020B0604020202020204" pitchFamily="34" charset="0"/>
              <a:buChar char="•"/>
            </a:pPr>
            <a:r>
              <a:rPr lang="en-US" dirty="0">
                <a:latin typeface="Karla"/>
              </a:rPr>
              <a:t>Coding options available for EHRs</a:t>
            </a:r>
          </a:p>
          <a:p>
            <a:pPr marL="285750" indent="-285750">
              <a:buFont typeface="Arial" panose="020B0604020202020204" pitchFamily="34" charset="0"/>
              <a:buChar char="•"/>
            </a:pPr>
            <a:r>
              <a:rPr lang="en-US" i="1" dirty="0">
                <a:latin typeface="Karla"/>
              </a:rPr>
              <a:t>If you don’t ask, you don’t know</a:t>
            </a:r>
          </a:p>
          <a:p>
            <a:pPr marL="285750" indent="-285750">
              <a:buFont typeface="Arial" panose="020B0604020202020204" pitchFamily="34" charset="0"/>
              <a:buChar char="•"/>
            </a:pPr>
            <a:endParaRPr lang="en-US" sz="900" dirty="0">
              <a:latin typeface="Karla"/>
            </a:endParaRPr>
          </a:p>
        </p:txBody>
      </p:sp>
      <p:sp>
        <p:nvSpPr>
          <p:cNvPr id="10" name="TextBox 9">
            <a:extLst>
              <a:ext uri="{FF2B5EF4-FFF2-40B4-BE49-F238E27FC236}">
                <a16:creationId xmlns:a16="http://schemas.microsoft.com/office/drawing/2014/main" xmlns="" id="{10EBA3CB-A2AC-4AE4-8DB8-56099AE74935}"/>
              </a:ext>
            </a:extLst>
          </p:cNvPr>
          <p:cNvSpPr txBox="1"/>
          <p:nvPr/>
        </p:nvSpPr>
        <p:spPr>
          <a:xfrm>
            <a:off x="535818" y="3771427"/>
            <a:ext cx="8022966" cy="646331"/>
          </a:xfrm>
          <a:prstGeom prst="rect">
            <a:avLst/>
          </a:prstGeom>
          <a:noFill/>
        </p:spPr>
        <p:txBody>
          <a:bodyPr wrap="square" rtlCol="0">
            <a:spAutoFit/>
          </a:bodyPr>
          <a:lstStyle/>
          <a:p>
            <a:r>
              <a:rPr lang="en-US" sz="1200" dirty="0"/>
              <a:t>* </a:t>
            </a:r>
            <a:r>
              <a:rPr lang="en-US" sz="1200" dirty="0">
                <a:latin typeface="Karla"/>
              </a:rPr>
              <a:t>Created and validated by Children’s </a:t>
            </a:r>
            <a:r>
              <a:rPr lang="en-US" sz="1200" dirty="0" err="1">
                <a:latin typeface="Karla"/>
              </a:rPr>
              <a:t>HealthWatch</a:t>
            </a:r>
            <a:r>
              <a:rPr lang="en-US" sz="1200" dirty="0">
                <a:latin typeface="Karla"/>
              </a:rPr>
              <a:t> (Boston Medical Center), endorsed by American Academy of Pediatrics, American Academy of Family Physicians, and others</a:t>
            </a:r>
          </a:p>
          <a:p>
            <a:endParaRPr lang="en-US" sz="1200" dirty="0"/>
          </a:p>
        </p:txBody>
      </p:sp>
      <p:sp>
        <p:nvSpPr>
          <p:cNvPr id="11" name="TextBox 10">
            <a:extLst>
              <a:ext uri="{FF2B5EF4-FFF2-40B4-BE49-F238E27FC236}">
                <a16:creationId xmlns:a16="http://schemas.microsoft.com/office/drawing/2014/main" xmlns="" id="{9256BED4-8975-4AA6-820B-CD4A76E0CABA}"/>
              </a:ext>
            </a:extLst>
          </p:cNvPr>
          <p:cNvSpPr txBox="1"/>
          <p:nvPr/>
        </p:nvSpPr>
        <p:spPr>
          <a:xfrm>
            <a:off x="585217" y="1538888"/>
            <a:ext cx="7973568" cy="2215991"/>
          </a:xfrm>
          <a:prstGeom prst="rect">
            <a:avLst/>
          </a:prstGeom>
          <a:solidFill>
            <a:schemeClr val="bg1">
              <a:lumMod val="95000"/>
            </a:schemeClr>
          </a:solidFill>
          <a:ln>
            <a:solidFill>
              <a:schemeClr val="accent1"/>
            </a:solidFill>
          </a:ln>
        </p:spPr>
        <p:txBody>
          <a:bodyPr wrap="square" rtlCol="0">
            <a:spAutoFit/>
          </a:bodyPr>
          <a:lstStyle/>
          <a:p>
            <a:r>
              <a:rPr lang="en-US" b="1" dirty="0">
                <a:latin typeface="Karla"/>
              </a:rPr>
              <a:t>Hunger Vital </a:t>
            </a:r>
            <a:r>
              <a:rPr lang="en-US" b="1" dirty="0" err="1">
                <a:latin typeface="Karla"/>
              </a:rPr>
              <a:t>Sign</a:t>
            </a:r>
            <a:r>
              <a:rPr lang="en-US" b="1" baseline="30000" dirty="0" err="1">
                <a:latin typeface="Karla"/>
              </a:rPr>
              <a:t>TM</a:t>
            </a:r>
            <a:r>
              <a:rPr lang="en-US" b="1" baseline="30000" dirty="0">
                <a:latin typeface="Karla"/>
              </a:rPr>
              <a:t> *</a:t>
            </a:r>
            <a:endParaRPr lang="en-US" b="1" dirty="0">
              <a:latin typeface="Karla"/>
            </a:endParaRPr>
          </a:p>
          <a:p>
            <a:endParaRPr lang="en-US" sz="1600" dirty="0">
              <a:latin typeface="Karla"/>
            </a:endParaRPr>
          </a:p>
          <a:p>
            <a:pPr marL="342900" indent="-342900">
              <a:buAutoNum type="arabicParenR"/>
            </a:pPr>
            <a:r>
              <a:rPr lang="en-US" sz="1600" dirty="0">
                <a:latin typeface="Karla"/>
              </a:rPr>
              <a:t>Within the past 12 months, we worried whether our food would run out before we got money to buy more</a:t>
            </a:r>
          </a:p>
          <a:p>
            <a:pPr lvl="1"/>
            <a:r>
              <a:rPr lang="en-US" sz="1600" b="1" i="1" dirty="0">
                <a:solidFill>
                  <a:schemeClr val="bg1">
                    <a:lumMod val="50000"/>
                  </a:schemeClr>
                </a:solidFill>
                <a:latin typeface="Karla"/>
              </a:rPr>
              <a:t>often true		sometimes true	</a:t>
            </a:r>
            <a:r>
              <a:rPr lang="en-US" sz="1600" i="1" dirty="0">
                <a:solidFill>
                  <a:schemeClr val="bg1">
                    <a:lumMod val="50000"/>
                  </a:schemeClr>
                </a:solidFill>
                <a:latin typeface="Karla"/>
              </a:rPr>
              <a:t>	never true		don’t know/refused</a:t>
            </a:r>
          </a:p>
          <a:p>
            <a:pPr lvl="1"/>
            <a:endParaRPr lang="en-US" sz="800" i="1" dirty="0">
              <a:solidFill>
                <a:schemeClr val="bg1">
                  <a:lumMod val="50000"/>
                </a:schemeClr>
              </a:solidFill>
              <a:latin typeface="Karla"/>
            </a:endParaRPr>
          </a:p>
          <a:p>
            <a:pPr marL="342900" indent="-342900">
              <a:buAutoNum type="arabicParenR"/>
            </a:pPr>
            <a:r>
              <a:rPr lang="en-US" sz="1600" dirty="0">
                <a:latin typeface="Karla"/>
              </a:rPr>
              <a:t>Within the past 12 months, the food we bought just didn’t last and we didn’t have money to get more</a:t>
            </a:r>
          </a:p>
          <a:p>
            <a:r>
              <a:rPr lang="en-US" sz="1600" dirty="0">
                <a:latin typeface="Karla"/>
              </a:rPr>
              <a:t>	</a:t>
            </a:r>
            <a:r>
              <a:rPr lang="en-US" sz="1600" b="1" i="1" dirty="0">
                <a:solidFill>
                  <a:schemeClr val="bg1">
                    <a:lumMod val="50000"/>
                  </a:schemeClr>
                </a:solidFill>
                <a:latin typeface="Karla"/>
              </a:rPr>
              <a:t>often true		sometimes true	</a:t>
            </a:r>
            <a:r>
              <a:rPr lang="en-US" sz="1600" i="1" dirty="0">
                <a:solidFill>
                  <a:schemeClr val="bg1">
                    <a:lumMod val="50000"/>
                  </a:schemeClr>
                </a:solidFill>
                <a:latin typeface="Karla"/>
              </a:rPr>
              <a:t>	never true		don’t know/refused</a:t>
            </a:r>
          </a:p>
        </p:txBody>
      </p:sp>
    </p:spTree>
    <p:extLst>
      <p:ext uri="{BB962C8B-B14F-4D97-AF65-F5344CB8AC3E}">
        <p14:creationId xmlns:p14="http://schemas.microsoft.com/office/powerpoint/2010/main" val="162117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39862" y="5415145"/>
            <a:ext cx="1554470" cy="1015663"/>
          </a:xfrm>
          <a:prstGeom prst="rect">
            <a:avLst/>
          </a:prstGeom>
          <a:noFill/>
        </p:spPr>
        <p:txBody>
          <a:bodyPr wrap="square" rtlCol="0">
            <a:spAutoFit/>
          </a:bodyPr>
          <a:lstStyle/>
          <a:p>
            <a:r>
              <a:rPr lang="en-US" sz="2000" b="1" dirty="0">
                <a:latin typeface="Caecilia LT Std Light" panose="00000800000000000000" pitchFamily="50" charset="0"/>
                <a:ea typeface="Adobe Fangsong Std R" pitchFamily="18" charset="-128"/>
              </a:rPr>
              <a:t>Our History </a:t>
            </a:r>
          </a:p>
          <a:p>
            <a:r>
              <a:rPr lang="en-US" sz="2000" b="1" dirty="0">
                <a:latin typeface="Caecilia LT Std Light" panose="00000800000000000000" pitchFamily="50" charset="0"/>
                <a:ea typeface="Adobe Fangsong Std R" pitchFamily="18" charset="-128"/>
              </a:rPr>
              <a:t>&amp; Mission</a:t>
            </a:r>
          </a:p>
        </p:txBody>
      </p:sp>
      <p:cxnSp>
        <p:nvCxnSpPr>
          <p:cNvPr id="9" name="Straight Connector 8"/>
          <p:cNvCxnSpPr/>
          <p:nvPr/>
        </p:nvCxnSpPr>
        <p:spPr>
          <a:xfrm>
            <a:off x="3052564" y="5494522"/>
            <a:ext cx="1" cy="744129"/>
          </a:xfrm>
          <a:prstGeom prst="line">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144625" y="5494522"/>
            <a:ext cx="5508488" cy="830997"/>
          </a:xfrm>
          <a:prstGeom prst="rect">
            <a:avLst/>
          </a:prstGeom>
          <a:noFill/>
        </p:spPr>
        <p:txBody>
          <a:bodyPr wrap="square" rtlCol="0">
            <a:spAutoFit/>
          </a:bodyPr>
          <a:lstStyle/>
          <a:p>
            <a:pPr>
              <a:buNone/>
            </a:pPr>
            <a:r>
              <a:rPr lang="en-US" sz="1600" dirty="0">
                <a:latin typeface="Karla" pitchFamily="2" charset="0"/>
                <a:ea typeface="Karla" pitchFamily="2" charset="0"/>
                <a:cs typeface="Leelawadee" panose="020B0502040204020203" pitchFamily="34" charset="-34"/>
              </a:rPr>
              <a:t>The Greater Cleveland Food Bank was founded in 1979.  </a:t>
            </a:r>
          </a:p>
          <a:p>
            <a:pPr>
              <a:buNone/>
            </a:pPr>
            <a:r>
              <a:rPr lang="en-US" sz="1600" dirty="0">
                <a:latin typeface="Karla" pitchFamily="2" charset="0"/>
                <a:ea typeface="Karla" pitchFamily="2" charset="0"/>
                <a:cs typeface="Leelawadee" panose="020B0502040204020203" pitchFamily="34" charset="-34"/>
              </a:rPr>
              <a:t>We work to ensure that </a:t>
            </a:r>
            <a:r>
              <a:rPr lang="en-US" sz="1600" b="1" dirty="0">
                <a:latin typeface="Karla" pitchFamily="2" charset="0"/>
                <a:ea typeface="Karla" pitchFamily="2" charset="0"/>
                <a:cs typeface="Leelawadee" panose="020B0502040204020203" pitchFamily="34" charset="-34"/>
              </a:rPr>
              <a:t>everyone</a:t>
            </a:r>
            <a:r>
              <a:rPr lang="en-US" sz="1600" dirty="0">
                <a:latin typeface="Karla" pitchFamily="2" charset="0"/>
                <a:ea typeface="Karla" pitchFamily="2" charset="0"/>
                <a:cs typeface="Leelawadee" panose="020B0502040204020203" pitchFamily="34" charset="-34"/>
              </a:rPr>
              <a:t> in our communities has the nutritious food they need </a:t>
            </a:r>
            <a:r>
              <a:rPr lang="en-US" sz="1600" b="1" dirty="0">
                <a:latin typeface="Karla" pitchFamily="2" charset="0"/>
                <a:ea typeface="Karla" pitchFamily="2" charset="0"/>
                <a:cs typeface="Leelawadee" panose="020B0502040204020203" pitchFamily="34" charset="-34"/>
              </a:rPr>
              <a:t>every day.</a:t>
            </a:r>
          </a:p>
        </p:txBody>
      </p:sp>
      <p:cxnSp>
        <p:nvCxnSpPr>
          <p:cNvPr id="11" name="Straight Connector 10"/>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5" name="Rectangle 14"/>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862" y="1279046"/>
            <a:ext cx="6821644" cy="3958032"/>
          </a:xfrm>
          <a:prstGeom prst="rect">
            <a:avLst/>
          </a:prstGeom>
        </p:spPr>
      </p:pic>
    </p:spTree>
    <p:extLst>
      <p:ext uri="{BB962C8B-B14F-4D97-AF65-F5344CB8AC3E}">
        <p14:creationId xmlns:p14="http://schemas.microsoft.com/office/powerpoint/2010/main" val="3445001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pic>
        <p:nvPicPr>
          <p:cNvPr id="1026" name="Picture 2" descr="Image result for food pharmacy">
            <a:extLst>
              <a:ext uri="{FF2B5EF4-FFF2-40B4-BE49-F238E27FC236}">
                <a16:creationId xmlns:a16="http://schemas.microsoft.com/office/drawing/2014/main" xmlns="" id="{288F7508-7553-4447-9E51-69BAA85CC4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57"/>
          <a:stretch/>
        </p:blipFill>
        <p:spPr bwMode="auto">
          <a:xfrm>
            <a:off x="5685183" y="1452905"/>
            <a:ext cx="2986721" cy="24703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EF1CD40A-B8B1-45CE-9C35-9FC00C83CC24}"/>
              </a:ext>
            </a:extLst>
          </p:cNvPr>
          <p:cNvSpPr txBox="1"/>
          <p:nvPr/>
        </p:nvSpPr>
        <p:spPr>
          <a:xfrm>
            <a:off x="358850" y="1385382"/>
            <a:ext cx="5398618" cy="4939814"/>
          </a:xfrm>
          <a:prstGeom prst="rect">
            <a:avLst/>
          </a:prstGeom>
          <a:noFill/>
        </p:spPr>
        <p:txBody>
          <a:bodyPr wrap="square" numCol="1" rtlCol="0">
            <a:spAutoFit/>
          </a:bodyPr>
          <a:lstStyle/>
          <a:p>
            <a:pPr marL="457200" indent="-457200">
              <a:buFont typeface="+mj-lt"/>
              <a:buAutoNum type="arabicPeriod"/>
            </a:pPr>
            <a:r>
              <a:rPr lang="en-US" b="1" dirty="0">
                <a:latin typeface="Karla"/>
              </a:rPr>
              <a:t>Therapeutic Food Clinics</a:t>
            </a:r>
            <a:r>
              <a:rPr lang="en-US" dirty="0">
                <a:latin typeface="Karla"/>
              </a:rPr>
              <a:t>: Provide nutritious and health condition-appropriate foods to food-insecure patients after a clinical referral</a:t>
            </a:r>
          </a:p>
          <a:p>
            <a:pPr marL="457200" indent="-457200">
              <a:buFont typeface="+mj-lt"/>
              <a:buAutoNum type="arabicPeriod"/>
            </a:pPr>
            <a:endParaRPr lang="en-US" sz="800" dirty="0">
              <a:latin typeface="Karla"/>
            </a:endParaRPr>
          </a:p>
          <a:p>
            <a:pPr marL="800100" lvl="1" indent="-342900">
              <a:buAutoNum type="alphaUcPeriod"/>
            </a:pPr>
            <a:r>
              <a:rPr lang="en-US" u="sng" dirty="0">
                <a:latin typeface="Karla"/>
              </a:rPr>
              <a:t>Full-scale clinic</a:t>
            </a:r>
            <a:r>
              <a:rPr lang="en-US" dirty="0">
                <a:latin typeface="Karla"/>
              </a:rPr>
              <a:t>: fresh, frozen, refrigerated, and shelf-stable foods</a:t>
            </a:r>
          </a:p>
          <a:p>
            <a:pPr marL="800100" lvl="1" indent="-342900">
              <a:buAutoNum type="alphaUcPeriod"/>
            </a:pPr>
            <a:endParaRPr lang="en-US" sz="800" dirty="0">
              <a:latin typeface="Karla"/>
            </a:endParaRPr>
          </a:p>
          <a:p>
            <a:pPr marL="800100" lvl="1" indent="-342900">
              <a:buAutoNum type="alphaUcPeriod" startAt="2"/>
            </a:pPr>
            <a:r>
              <a:rPr lang="en-US" u="sng" dirty="0">
                <a:latin typeface="Karla"/>
              </a:rPr>
              <a:t>Shelf-stable-only: </a:t>
            </a:r>
            <a:r>
              <a:rPr lang="en-US" dirty="0">
                <a:latin typeface="Karla"/>
              </a:rPr>
              <a:t>canned foods, dried goods, shelf-stable milk</a:t>
            </a:r>
          </a:p>
          <a:p>
            <a:pPr marL="800100" lvl="1" indent="-342900">
              <a:buAutoNum type="alphaUcPeriod" startAt="2"/>
            </a:pPr>
            <a:endParaRPr lang="en-US" sz="800" u="sng" dirty="0">
              <a:latin typeface="Karla"/>
            </a:endParaRPr>
          </a:p>
          <a:p>
            <a:r>
              <a:rPr lang="en-US" dirty="0">
                <a:latin typeface="Karla"/>
              </a:rPr>
              <a:t>	</a:t>
            </a:r>
            <a:r>
              <a:rPr lang="en-US" i="1" dirty="0">
                <a:latin typeface="Karla"/>
              </a:rPr>
              <a:t>Examples</a:t>
            </a:r>
            <a:r>
              <a:rPr lang="en-US" b="1" i="1" dirty="0">
                <a:latin typeface="Karla"/>
              </a:rPr>
              <a:t>: </a:t>
            </a:r>
            <a:r>
              <a:rPr lang="en-US" i="1" dirty="0" err="1">
                <a:latin typeface="Karla"/>
              </a:rPr>
              <a:t>MetroHealth</a:t>
            </a:r>
            <a:r>
              <a:rPr lang="en-US" i="1" dirty="0">
                <a:latin typeface="Karla"/>
              </a:rPr>
              <a:t>, UH Otis Moss, The 	Centers</a:t>
            </a:r>
          </a:p>
          <a:p>
            <a:r>
              <a:rPr lang="en-US" sz="700" i="1" dirty="0">
                <a:latin typeface="Karla"/>
              </a:rPr>
              <a:t>	</a:t>
            </a:r>
          </a:p>
          <a:p>
            <a:endParaRPr lang="en-US" sz="700" dirty="0">
              <a:latin typeface="Karla"/>
            </a:endParaRPr>
          </a:p>
          <a:p>
            <a:endParaRPr lang="en-US" sz="700" dirty="0">
              <a:latin typeface="Karla"/>
            </a:endParaRPr>
          </a:p>
          <a:p>
            <a:pPr marL="342900" indent="-342900">
              <a:buAutoNum type="arabicPeriod" startAt="2"/>
            </a:pPr>
            <a:r>
              <a:rPr lang="en-US" b="1" dirty="0">
                <a:latin typeface="Karla"/>
              </a:rPr>
              <a:t>Produce Distributions: </a:t>
            </a:r>
            <a:r>
              <a:rPr lang="en-US" dirty="0">
                <a:latin typeface="Karla"/>
              </a:rPr>
              <a:t>A truckload of fresh 	produce is delivered to healthcare centers on a 	regular basis in areas of high need.</a:t>
            </a:r>
          </a:p>
          <a:p>
            <a:pPr marL="342900" indent="-342900">
              <a:buAutoNum type="arabicPeriod" startAt="2"/>
            </a:pPr>
            <a:endParaRPr lang="en-US" sz="800" dirty="0">
              <a:latin typeface="Karla"/>
            </a:endParaRPr>
          </a:p>
          <a:p>
            <a:r>
              <a:rPr lang="en-US" dirty="0">
                <a:latin typeface="Karla"/>
              </a:rPr>
              <a:t>	</a:t>
            </a:r>
            <a:r>
              <a:rPr lang="en-US" i="1" dirty="0">
                <a:latin typeface="Karla"/>
              </a:rPr>
              <a:t>Examples: </a:t>
            </a:r>
            <a:r>
              <a:rPr lang="en-US" i="1" dirty="0" err="1">
                <a:latin typeface="Karla"/>
              </a:rPr>
              <a:t>Metrohealth</a:t>
            </a:r>
            <a:r>
              <a:rPr lang="en-US" i="1" dirty="0">
                <a:latin typeface="Karla"/>
              </a:rPr>
              <a:t>, NEON, J. Glen Smith, 	Stephanie Tubbs Jones, </a:t>
            </a:r>
            <a:r>
              <a:rPr lang="en-US" i="1" dirty="0" err="1">
                <a:latin typeface="Karla"/>
              </a:rPr>
              <a:t>Medworks</a:t>
            </a:r>
            <a:r>
              <a:rPr lang="en-US" i="1" dirty="0">
                <a:latin typeface="Karla"/>
              </a:rPr>
              <a:t> </a:t>
            </a:r>
          </a:p>
        </p:txBody>
      </p:sp>
      <p:sp>
        <p:nvSpPr>
          <p:cNvPr id="10" name="TextBox 9">
            <a:extLst>
              <a:ext uri="{FF2B5EF4-FFF2-40B4-BE49-F238E27FC236}">
                <a16:creationId xmlns:a16="http://schemas.microsoft.com/office/drawing/2014/main" xmlns="" id="{E7EA043C-AFEB-4B76-9D04-1B30217B6C09}"/>
              </a:ext>
            </a:extLst>
          </p:cNvPr>
          <p:cNvSpPr txBox="1"/>
          <p:nvPr/>
        </p:nvSpPr>
        <p:spPr>
          <a:xfrm>
            <a:off x="261168" y="724667"/>
            <a:ext cx="8095230" cy="461665"/>
          </a:xfrm>
          <a:prstGeom prst="rect">
            <a:avLst/>
          </a:prstGeom>
          <a:noFill/>
        </p:spPr>
        <p:txBody>
          <a:bodyPr wrap="square" rtlCol="0">
            <a:spAutoFit/>
          </a:bodyPr>
          <a:lstStyle/>
          <a:p>
            <a:r>
              <a:rPr lang="en-US" sz="2400" b="1" dirty="0">
                <a:solidFill>
                  <a:schemeClr val="accent1">
                    <a:lumMod val="75000"/>
                  </a:schemeClr>
                </a:solidFill>
              </a:rPr>
              <a:t>On-Site Food Resources for Food Insecure Patients Include:</a:t>
            </a:r>
          </a:p>
        </p:txBody>
      </p:sp>
      <p:pic>
        <p:nvPicPr>
          <p:cNvPr id="11" name="Picture 2" descr="Image result for food boxes">
            <a:extLst>
              <a:ext uri="{FF2B5EF4-FFF2-40B4-BE49-F238E27FC236}">
                <a16:creationId xmlns:a16="http://schemas.microsoft.com/office/drawing/2014/main" xmlns="" id="{2648F040-E72A-4D1E-A07B-E3D41A1B7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7468" y="4028664"/>
            <a:ext cx="2914436" cy="192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06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42359" y="826916"/>
            <a:ext cx="8095230" cy="830997"/>
          </a:xfrm>
          <a:prstGeom prst="rect">
            <a:avLst/>
          </a:prstGeom>
          <a:noFill/>
        </p:spPr>
        <p:txBody>
          <a:bodyPr wrap="square" rtlCol="0">
            <a:spAutoFit/>
          </a:bodyPr>
          <a:lstStyle/>
          <a:p>
            <a:r>
              <a:rPr lang="en-US" sz="2400" b="1" dirty="0">
                <a:solidFill>
                  <a:schemeClr val="accent1">
                    <a:lumMod val="75000"/>
                  </a:schemeClr>
                </a:solidFill>
              </a:rPr>
              <a:t>Off-Site Food Resources for Food Insecure Patients Involve Referrals to our Help Center: </a:t>
            </a:r>
          </a:p>
        </p:txBody>
      </p:sp>
      <p:sp>
        <p:nvSpPr>
          <p:cNvPr id="6" name="TextBox 5">
            <a:extLst>
              <a:ext uri="{FF2B5EF4-FFF2-40B4-BE49-F238E27FC236}">
                <a16:creationId xmlns:a16="http://schemas.microsoft.com/office/drawing/2014/main" xmlns="" id="{565ED9FA-197C-4F23-97B1-6806D8D123D5}"/>
              </a:ext>
            </a:extLst>
          </p:cNvPr>
          <p:cNvSpPr txBox="1"/>
          <p:nvPr/>
        </p:nvSpPr>
        <p:spPr>
          <a:xfrm>
            <a:off x="361318" y="1751399"/>
            <a:ext cx="3905882" cy="4647426"/>
          </a:xfrm>
          <a:prstGeom prst="rect">
            <a:avLst/>
          </a:prstGeom>
          <a:noFill/>
        </p:spPr>
        <p:txBody>
          <a:bodyPr wrap="square" rtlCol="0">
            <a:spAutoFit/>
          </a:bodyPr>
          <a:lstStyle/>
          <a:p>
            <a:r>
              <a:rPr lang="en-US" b="1" dirty="0">
                <a:latin typeface="Karla"/>
              </a:rPr>
              <a:t>Nutrition Prescription Pads</a:t>
            </a:r>
          </a:p>
          <a:p>
            <a:pPr marL="285750" indent="-285750">
              <a:buFont typeface="Arial" panose="020B0604020202020204" pitchFamily="34" charset="0"/>
              <a:buChar char="•"/>
            </a:pPr>
            <a:r>
              <a:rPr lang="en-US" dirty="0">
                <a:latin typeface="Karla"/>
              </a:rPr>
              <a:t>Given to patients from provider</a:t>
            </a:r>
          </a:p>
          <a:p>
            <a:pPr marL="285750" indent="-285750">
              <a:buFont typeface="Arial" panose="020B0604020202020204" pitchFamily="34" charset="0"/>
              <a:buChar char="•"/>
            </a:pPr>
            <a:r>
              <a:rPr lang="en-US" dirty="0">
                <a:latin typeface="Karla"/>
              </a:rPr>
              <a:t>Number included is for medical referrals only, which enables us to track medical referrals and associated outcomes</a:t>
            </a:r>
          </a:p>
          <a:p>
            <a:endParaRPr lang="en-US" sz="800" dirty="0">
              <a:latin typeface="Karla"/>
            </a:endParaRPr>
          </a:p>
          <a:p>
            <a:r>
              <a:rPr lang="en-US" b="1" dirty="0">
                <a:latin typeface="Karla"/>
              </a:rPr>
              <a:t>Online Referral Form</a:t>
            </a:r>
          </a:p>
          <a:p>
            <a:pPr marL="285750" indent="-285750">
              <a:buFont typeface="Arial" panose="020B0604020202020204" pitchFamily="34" charset="0"/>
              <a:buChar char="•"/>
            </a:pPr>
            <a:r>
              <a:rPr lang="en-US" dirty="0">
                <a:latin typeface="Karla"/>
              </a:rPr>
              <a:t>Providers refer patients directly</a:t>
            </a:r>
          </a:p>
          <a:p>
            <a:pPr marL="285750" indent="-285750">
              <a:buFont typeface="Arial" panose="020B0604020202020204" pitchFamily="34" charset="0"/>
              <a:buChar char="•"/>
            </a:pPr>
            <a:r>
              <a:rPr lang="en-US" dirty="0">
                <a:latin typeface="Karla"/>
              </a:rPr>
              <a:t>Help Center responds to patient within 24 hours or as requested</a:t>
            </a:r>
          </a:p>
          <a:p>
            <a:pPr marL="285750" indent="-285750">
              <a:buFont typeface="Arial" panose="020B0604020202020204" pitchFamily="34" charset="0"/>
              <a:buChar char="•"/>
            </a:pPr>
            <a:r>
              <a:rPr lang="en-US" dirty="0">
                <a:latin typeface="Karla"/>
                <a:hlinkClick r:id="rId4"/>
              </a:rPr>
              <a:t>Online referral form example</a:t>
            </a:r>
            <a:endParaRPr lang="en-US" dirty="0">
              <a:latin typeface="Karla"/>
            </a:endParaRPr>
          </a:p>
          <a:p>
            <a:pPr marL="285750" indent="-285750">
              <a:buFont typeface="Arial" panose="020B0604020202020204" pitchFamily="34" charset="0"/>
              <a:buChar char="•"/>
            </a:pPr>
            <a:r>
              <a:rPr lang="en-US" dirty="0">
                <a:latin typeface="Karla"/>
              </a:rPr>
              <a:t>Can track referrals and evaluate patient and process outcomes</a:t>
            </a:r>
          </a:p>
          <a:p>
            <a:pPr marL="285750" indent="-285750">
              <a:buFont typeface="Arial" panose="020B0604020202020204" pitchFamily="34" charset="0"/>
              <a:buChar char="•"/>
            </a:pPr>
            <a:endParaRPr lang="en-US" dirty="0">
              <a:latin typeface="Karla"/>
            </a:endParaRPr>
          </a:p>
          <a:p>
            <a:pPr marL="285750" indent="-285750">
              <a:buFont typeface="Arial" panose="020B0604020202020204" pitchFamily="34" charset="0"/>
              <a:buChar char="•"/>
            </a:pPr>
            <a:endParaRPr lang="en-US" dirty="0">
              <a:latin typeface="Karla"/>
            </a:endParaRPr>
          </a:p>
          <a:p>
            <a:pPr marL="285750" indent="-285750">
              <a:buFont typeface="Arial" panose="020B0604020202020204" pitchFamily="34" charset="0"/>
              <a:buChar char="•"/>
            </a:pPr>
            <a:endParaRPr lang="en-US" dirty="0">
              <a:latin typeface="Karla"/>
            </a:endParaRPr>
          </a:p>
        </p:txBody>
      </p:sp>
      <p:pic>
        <p:nvPicPr>
          <p:cNvPr id="11" name="Picture 10">
            <a:extLst>
              <a:ext uri="{FF2B5EF4-FFF2-40B4-BE49-F238E27FC236}">
                <a16:creationId xmlns:a16="http://schemas.microsoft.com/office/drawing/2014/main" xmlns="" id="{0EACE6F6-6313-4898-B1F5-60AED9809482}"/>
              </a:ext>
            </a:extLst>
          </p:cNvPr>
          <p:cNvPicPr>
            <a:picLocks noChangeAspect="1"/>
          </p:cNvPicPr>
          <p:nvPr/>
        </p:nvPicPr>
        <p:blipFill>
          <a:blip r:embed="rId5"/>
          <a:stretch>
            <a:fillRect/>
          </a:stretch>
        </p:blipFill>
        <p:spPr>
          <a:xfrm>
            <a:off x="4472700" y="1579123"/>
            <a:ext cx="4128656" cy="2941339"/>
          </a:xfrm>
          <a:prstGeom prst="rect">
            <a:avLst/>
          </a:prstGeom>
          <a:ln>
            <a:solidFill>
              <a:schemeClr val="bg1">
                <a:lumMod val="50000"/>
              </a:schemeClr>
            </a:solidFill>
          </a:ln>
        </p:spPr>
      </p:pic>
      <p:sp>
        <p:nvSpPr>
          <p:cNvPr id="7" name="Arrow: Left-Up 6">
            <a:extLst>
              <a:ext uri="{FF2B5EF4-FFF2-40B4-BE49-F238E27FC236}">
                <a16:creationId xmlns:a16="http://schemas.microsoft.com/office/drawing/2014/main" xmlns="" id="{720D2682-4253-450C-9006-CEF08D54D881}"/>
              </a:ext>
            </a:extLst>
          </p:cNvPr>
          <p:cNvSpPr/>
          <p:nvPr/>
        </p:nvSpPr>
        <p:spPr>
          <a:xfrm rot="19810640">
            <a:off x="4294645" y="4856537"/>
            <a:ext cx="1113293" cy="1076179"/>
          </a:xfrm>
          <a:prstGeom prst="leftUpArrow">
            <a:avLst>
              <a:gd name="adj1" fmla="val 25000"/>
              <a:gd name="adj2" fmla="val 2431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43287E3B-F095-4D3E-90DB-C26C250D2A4D}"/>
              </a:ext>
            </a:extLst>
          </p:cNvPr>
          <p:cNvSpPr txBox="1"/>
          <p:nvPr/>
        </p:nvSpPr>
        <p:spPr>
          <a:xfrm>
            <a:off x="5606475" y="4809091"/>
            <a:ext cx="2994881" cy="1200329"/>
          </a:xfrm>
          <a:prstGeom prst="rect">
            <a:avLst/>
          </a:prstGeom>
          <a:noFill/>
        </p:spPr>
        <p:txBody>
          <a:bodyPr wrap="square" rtlCol="0">
            <a:spAutoFit/>
          </a:bodyPr>
          <a:lstStyle/>
          <a:p>
            <a:r>
              <a:rPr lang="en-US" b="1" i="1" dirty="0"/>
              <a:t>Help Center Referrals Include</a:t>
            </a:r>
          </a:p>
          <a:p>
            <a:pPr marL="285750" indent="-285750">
              <a:buFontTx/>
              <a:buChar char="-"/>
            </a:pPr>
            <a:r>
              <a:rPr lang="en-US" i="1" dirty="0"/>
              <a:t>Food access</a:t>
            </a:r>
          </a:p>
          <a:p>
            <a:pPr marL="285750" indent="-285750">
              <a:buFontTx/>
              <a:buChar char="-"/>
            </a:pPr>
            <a:r>
              <a:rPr lang="en-US" i="1" dirty="0"/>
              <a:t>Nutrition/food education</a:t>
            </a:r>
          </a:p>
          <a:p>
            <a:pPr marL="285750" indent="-285750">
              <a:buFontTx/>
              <a:buChar char="-"/>
            </a:pPr>
            <a:r>
              <a:rPr lang="en-US" i="1" dirty="0"/>
              <a:t>Long-term support</a:t>
            </a:r>
          </a:p>
        </p:txBody>
      </p:sp>
    </p:spTree>
    <p:extLst>
      <p:ext uri="{BB962C8B-B14F-4D97-AF65-F5344CB8AC3E}">
        <p14:creationId xmlns:p14="http://schemas.microsoft.com/office/powerpoint/2010/main" val="1328838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42359" y="826916"/>
            <a:ext cx="8095230" cy="461665"/>
          </a:xfrm>
          <a:prstGeom prst="rect">
            <a:avLst/>
          </a:prstGeom>
          <a:noFill/>
        </p:spPr>
        <p:txBody>
          <a:bodyPr wrap="square" rtlCol="0">
            <a:spAutoFit/>
          </a:bodyPr>
          <a:lstStyle/>
          <a:p>
            <a:r>
              <a:rPr lang="en-US" sz="2400" b="1" dirty="0">
                <a:solidFill>
                  <a:schemeClr val="accent1">
                    <a:lumMod val="75000"/>
                  </a:schemeClr>
                </a:solidFill>
              </a:rPr>
              <a:t>Help Center and Outreach Services:</a:t>
            </a:r>
          </a:p>
        </p:txBody>
      </p:sp>
      <p:pic>
        <p:nvPicPr>
          <p:cNvPr id="10" name="Picture 9">
            <a:extLst>
              <a:ext uri="{FF2B5EF4-FFF2-40B4-BE49-F238E27FC236}">
                <a16:creationId xmlns:a16="http://schemas.microsoft.com/office/drawing/2014/main" xmlns="" id="{D6A3E76A-73F9-4BDF-A025-22D01AFFF66C}"/>
              </a:ext>
            </a:extLst>
          </p:cNvPr>
          <p:cNvPicPr>
            <a:picLocks noChangeAspect="1"/>
          </p:cNvPicPr>
          <p:nvPr/>
        </p:nvPicPr>
        <p:blipFill rotWithShape="1">
          <a:blip r:embed="rId4"/>
          <a:srcRect l="58962" t="22574" r="6951" b="34805"/>
          <a:stretch/>
        </p:blipFill>
        <p:spPr>
          <a:xfrm>
            <a:off x="914400" y="1382747"/>
            <a:ext cx="7315199" cy="5144855"/>
          </a:xfrm>
          <a:prstGeom prst="rect">
            <a:avLst/>
          </a:prstGeom>
        </p:spPr>
      </p:pic>
    </p:spTree>
    <p:extLst>
      <p:ext uri="{BB962C8B-B14F-4D97-AF65-F5344CB8AC3E}">
        <p14:creationId xmlns:p14="http://schemas.microsoft.com/office/powerpoint/2010/main" val="396483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472459" y="805624"/>
            <a:ext cx="7353300" cy="1169551"/>
          </a:xfrm>
          <a:prstGeom prst="rect">
            <a:avLst/>
          </a:prstGeom>
          <a:noFill/>
          <a:ln w="9525">
            <a:noFill/>
            <a:miter lim="800000"/>
            <a:headEnd/>
            <a:tailEnd/>
          </a:ln>
        </p:spPr>
        <p:txBody>
          <a:bodyPr>
            <a:prstTxWarp prst="textNoShape">
              <a:avLst/>
            </a:prstTxWarp>
            <a:spAutoFit/>
          </a:bodyPr>
          <a:lstStyle/>
          <a:p>
            <a:r>
              <a:rPr lang="en-US" sz="2800" b="1" dirty="0">
                <a:solidFill>
                  <a:schemeClr val="accent1">
                    <a:lumMod val="75000"/>
                  </a:schemeClr>
                </a:solidFill>
              </a:rPr>
              <a:t>For More Information Contact Us:</a:t>
            </a:r>
          </a:p>
          <a:p>
            <a:endParaRPr lang="en-US" sz="1000" b="1" dirty="0">
              <a:solidFill>
                <a:schemeClr val="accent1">
                  <a:lumMod val="75000"/>
                </a:schemeClr>
              </a:solidFill>
            </a:endParaRPr>
          </a:p>
          <a:p>
            <a:r>
              <a:rPr lang="en-US" sz="3200" b="1" dirty="0">
                <a:solidFill>
                  <a:schemeClr val="accent1">
                    <a:lumMod val="75000"/>
                  </a:schemeClr>
                </a:solidFill>
              </a:rPr>
              <a:t>FAM@ClevelandFoodbank.org </a:t>
            </a:r>
          </a:p>
        </p:txBody>
      </p:sp>
      <p:sp>
        <p:nvSpPr>
          <p:cNvPr id="7" name="Rectangle 6"/>
          <p:cNvSpPr/>
          <p:nvPr/>
        </p:nvSpPr>
        <p:spPr>
          <a:xfrm>
            <a:off x="0" y="6583363"/>
            <a:ext cx="9144000" cy="274637"/>
          </a:xfrm>
          <a:prstGeom prst="rect">
            <a:avLst/>
          </a:prstGeom>
          <a:solidFill>
            <a:schemeClr val="accent2">
              <a:lumMod val="75000"/>
            </a:schemeClr>
          </a:solidFill>
          <a:ln>
            <a:solidFill>
              <a:srgbClr val="00853E"/>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9" name="Straight Connector 8"/>
          <p:cNvCxnSpPr/>
          <p:nvPr/>
        </p:nvCxnSpPr>
        <p:spPr>
          <a:xfrm flipH="1">
            <a:off x="268288" y="2563787"/>
            <a:ext cx="5595937" cy="9525"/>
          </a:xfrm>
          <a:prstGeom prst="line">
            <a:avLst/>
          </a:prstGeom>
          <a:ln w="12700" cmpd="sng">
            <a:solidFill>
              <a:srgbClr val="BFBFBF"/>
            </a:solidFill>
          </a:ln>
          <a:effectLst/>
        </p:spPr>
        <p:style>
          <a:lnRef idx="2">
            <a:schemeClr val="accent1"/>
          </a:lnRef>
          <a:fillRef idx="0">
            <a:schemeClr val="accent1"/>
          </a:fillRef>
          <a:effectRef idx="1">
            <a:schemeClr val="accent1"/>
          </a:effectRef>
          <a:fontRef idx="minor">
            <a:schemeClr val="tx1"/>
          </a:fontRef>
        </p:style>
      </p:cxnSp>
      <p:pic>
        <p:nvPicPr>
          <p:cNvPr id="45061" name="Picture 4"/>
          <p:cNvPicPr>
            <a:picLocks noChangeAspect="1" noChangeArrowheads="1"/>
          </p:cNvPicPr>
          <p:nvPr/>
        </p:nvPicPr>
        <p:blipFill>
          <a:blip r:embed="rId3"/>
          <a:srcRect/>
          <a:stretch>
            <a:fillRect/>
          </a:stretch>
        </p:blipFill>
        <p:spPr bwMode="auto">
          <a:xfrm>
            <a:off x="268288" y="279400"/>
            <a:ext cx="1393825" cy="319088"/>
          </a:xfrm>
          <a:prstGeom prst="rect">
            <a:avLst/>
          </a:prstGeom>
          <a:noFill/>
          <a:ln w="9525">
            <a:noFill/>
            <a:round/>
            <a:headEnd/>
            <a:tailEnd/>
          </a:ln>
        </p:spPr>
      </p:pic>
      <p:pic>
        <p:nvPicPr>
          <p:cNvPr id="45062" name="Picture 2" descr="Image result for medworks cleveland"/>
          <p:cNvPicPr>
            <a:picLocks noChangeAspect="1" noChangeArrowheads="1"/>
          </p:cNvPicPr>
          <p:nvPr/>
        </p:nvPicPr>
        <p:blipFill>
          <a:blip r:embed="rId4"/>
          <a:srcRect/>
          <a:stretch>
            <a:fillRect/>
          </a:stretch>
        </p:blipFill>
        <p:spPr bwMode="auto">
          <a:xfrm>
            <a:off x="3432832" y="2680715"/>
            <a:ext cx="2119312" cy="1235181"/>
          </a:xfrm>
          <a:prstGeom prst="rect">
            <a:avLst/>
          </a:prstGeom>
          <a:noFill/>
          <a:ln w="9525">
            <a:noFill/>
            <a:miter lim="800000"/>
            <a:headEnd/>
            <a:tailEnd/>
          </a:ln>
        </p:spPr>
      </p:pic>
      <p:pic>
        <p:nvPicPr>
          <p:cNvPr id="45063" name="Picture 4" descr="Image result for Stephanie Tubbs Jones Health Center"/>
          <p:cNvPicPr>
            <a:picLocks noChangeAspect="1" noChangeArrowheads="1"/>
          </p:cNvPicPr>
          <p:nvPr/>
        </p:nvPicPr>
        <p:blipFill>
          <a:blip r:embed="rId5"/>
          <a:srcRect t="26389" b="27777"/>
          <a:stretch>
            <a:fillRect/>
          </a:stretch>
        </p:blipFill>
        <p:spPr bwMode="auto">
          <a:xfrm>
            <a:off x="6503783" y="1566155"/>
            <a:ext cx="2119312" cy="971550"/>
          </a:xfrm>
          <a:prstGeom prst="rect">
            <a:avLst/>
          </a:prstGeom>
          <a:noFill/>
          <a:ln w="9525">
            <a:noFill/>
            <a:miter lim="800000"/>
            <a:headEnd/>
            <a:tailEnd/>
          </a:ln>
        </p:spPr>
      </p:pic>
      <p:pic>
        <p:nvPicPr>
          <p:cNvPr id="45065" name="Picture 10" descr="http://static.wixstatic.com/media/db1d98_3e0b6531bb804f84b71a4d2637376506.png_srz_337_186_85_22_0.50_1.20_0.00_png_srz"/>
          <p:cNvPicPr>
            <a:picLocks noChangeAspect="1" noChangeArrowheads="1"/>
          </p:cNvPicPr>
          <p:nvPr/>
        </p:nvPicPr>
        <p:blipFill>
          <a:blip r:embed="rId6"/>
          <a:srcRect/>
          <a:stretch>
            <a:fillRect/>
          </a:stretch>
        </p:blipFill>
        <p:spPr bwMode="auto">
          <a:xfrm>
            <a:off x="362154" y="2837217"/>
            <a:ext cx="2197100" cy="1214438"/>
          </a:xfrm>
          <a:prstGeom prst="rect">
            <a:avLst/>
          </a:prstGeom>
          <a:noFill/>
          <a:ln w="9525">
            <a:noFill/>
            <a:miter lim="800000"/>
            <a:headEnd/>
            <a:tailEnd/>
          </a:ln>
        </p:spPr>
      </p:pic>
      <p:pic>
        <p:nvPicPr>
          <p:cNvPr id="45066" name="Picture 12" descr="http://www.metrohealth.org/upload/MediaGallery/Albums/38/Items/J.Glen-Location-Banners7.jpg"/>
          <p:cNvPicPr>
            <a:picLocks noChangeAspect="1" noChangeArrowheads="1"/>
          </p:cNvPicPr>
          <p:nvPr/>
        </p:nvPicPr>
        <p:blipFill rotWithShape="1">
          <a:blip r:embed="rId7"/>
          <a:srcRect r="20049"/>
          <a:stretch/>
        </p:blipFill>
        <p:spPr bwMode="auto">
          <a:xfrm>
            <a:off x="422763" y="5194511"/>
            <a:ext cx="4381172" cy="1357312"/>
          </a:xfrm>
          <a:prstGeom prst="rect">
            <a:avLst/>
          </a:prstGeom>
          <a:noFill/>
          <a:ln w="9525">
            <a:noFill/>
            <a:miter lim="800000"/>
            <a:headEnd/>
            <a:tailEnd/>
          </a:ln>
        </p:spPr>
      </p:pic>
      <p:pic>
        <p:nvPicPr>
          <p:cNvPr id="45067" name="Picture 14" descr="http://www.sistersofcharityhealth.org/images/content/st-vincent-logo.gif"/>
          <p:cNvPicPr>
            <a:picLocks noChangeAspect="1" noChangeArrowheads="1"/>
          </p:cNvPicPr>
          <p:nvPr/>
        </p:nvPicPr>
        <p:blipFill rotWithShape="1">
          <a:blip r:embed="rId8"/>
          <a:srcRect l="27159" t="5291" r="27781" b="2825"/>
          <a:stretch/>
        </p:blipFill>
        <p:spPr bwMode="auto">
          <a:xfrm>
            <a:off x="6221922" y="2692921"/>
            <a:ext cx="2715055" cy="1338575"/>
          </a:xfrm>
          <a:prstGeom prst="rect">
            <a:avLst/>
          </a:prstGeom>
          <a:noFill/>
          <a:ln w="9525">
            <a:noFill/>
            <a:miter lim="800000"/>
            <a:headEnd/>
            <a:tailEnd/>
          </a:ln>
        </p:spPr>
      </p:pic>
      <p:pic>
        <p:nvPicPr>
          <p:cNvPr id="13" name="Picture 8" descr="http://dailydoseofreading.org/wp-content/uploads/2014/01/UH-Rainbow-logo-e1390495771427.jpg"/>
          <p:cNvPicPr>
            <a:picLocks noChangeAspect="1" noChangeArrowheads="1"/>
          </p:cNvPicPr>
          <p:nvPr/>
        </p:nvPicPr>
        <p:blipFill>
          <a:blip r:embed="rId9"/>
          <a:srcRect/>
          <a:stretch>
            <a:fillRect/>
          </a:stretch>
        </p:blipFill>
        <p:spPr bwMode="auto">
          <a:xfrm>
            <a:off x="5459585" y="4935812"/>
            <a:ext cx="2715055" cy="1590689"/>
          </a:xfrm>
          <a:prstGeom prst="rect">
            <a:avLst/>
          </a:prstGeom>
          <a:noFill/>
          <a:ln w="9525">
            <a:noFill/>
            <a:miter lim="800000"/>
            <a:headEnd/>
            <a:tailEnd/>
          </a:ln>
        </p:spPr>
      </p:pic>
      <p:pic>
        <p:nvPicPr>
          <p:cNvPr id="14" name="Picture 6" descr="MetroHealth Logo"/>
          <p:cNvPicPr>
            <a:picLocks noChangeAspect="1" noChangeArrowheads="1"/>
          </p:cNvPicPr>
          <p:nvPr/>
        </p:nvPicPr>
        <p:blipFill>
          <a:blip r:embed="rId10"/>
          <a:srcRect/>
          <a:stretch>
            <a:fillRect/>
          </a:stretch>
        </p:blipFill>
        <p:spPr bwMode="auto">
          <a:xfrm>
            <a:off x="422763" y="4334290"/>
            <a:ext cx="2785712" cy="596316"/>
          </a:xfrm>
          <a:prstGeom prst="rect">
            <a:avLst/>
          </a:prstGeom>
          <a:noFill/>
          <a:ln w="9525">
            <a:noFill/>
            <a:miter lim="800000"/>
            <a:headEnd/>
            <a:tailEnd/>
          </a:ln>
        </p:spPr>
      </p:pic>
      <p:pic>
        <p:nvPicPr>
          <p:cNvPr id="1026" name="Picture 2" descr="Center For Community Solutions">
            <a:extLst>
              <a:ext uri="{FF2B5EF4-FFF2-40B4-BE49-F238E27FC236}">
                <a16:creationId xmlns:a16="http://schemas.microsoft.com/office/drawing/2014/main" xmlns="" id="{1D79FBAE-AAA7-42D3-9DE1-496051BF95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5520" y="4182010"/>
            <a:ext cx="2819400" cy="628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3A66F064-E3B8-4824-BB2E-528036119037}"/>
              </a:ext>
            </a:extLst>
          </p:cNvPr>
          <p:cNvSpPr txBox="1"/>
          <p:nvPr/>
        </p:nvSpPr>
        <p:spPr>
          <a:xfrm>
            <a:off x="521104" y="2081508"/>
            <a:ext cx="4064072" cy="461665"/>
          </a:xfrm>
          <a:prstGeom prst="rect">
            <a:avLst/>
          </a:prstGeom>
          <a:noFill/>
        </p:spPr>
        <p:txBody>
          <a:bodyPr wrap="square" rtlCol="0">
            <a:spAutoFit/>
          </a:bodyPr>
          <a:lstStyle/>
          <a:p>
            <a:r>
              <a:rPr lang="en-US" sz="2400" dirty="0">
                <a:solidFill>
                  <a:schemeClr val="accent1">
                    <a:lumMod val="50000"/>
                  </a:schemeClr>
                </a:solidFill>
                <a:cs typeface="Arial" panose="020B0604020202020204" pitchFamily="34" charset="0"/>
              </a:rPr>
              <a:t>Current Partnerships</a:t>
            </a:r>
          </a:p>
        </p:txBody>
      </p:sp>
    </p:spTree>
    <p:extLst>
      <p:ext uri="{BB962C8B-B14F-4D97-AF65-F5344CB8AC3E}">
        <p14:creationId xmlns:p14="http://schemas.microsoft.com/office/powerpoint/2010/main" val="261465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5" name="Rectangle 14"/>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 name="Picture 1"/>
          <p:cNvPicPr>
            <a:picLocks noChangeAspect="1"/>
          </p:cNvPicPr>
          <p:nvPr/>
        </p:nvPicPr>
        <p:blipFill rotWithShape="1">
          <a:blip r:embed="rId4">
            <a:duotone>
              <a:schemeClr val="accent2">
                <a:shade val="45000"/>
                <a:satMod val="135000"/>
              </a:schemeClr>
              <a:prstClr val="white"/>
            </a:duotone>
          </a:blip>
          <a:srcRect l="8303" t="6006" r="7334" b="6463"/>
          <a:stretch/>
        </p:blipFill>
        <p:spPr>
          <a:xfrm>
            <a:off x="452178" y="2047010"/>
            <a:ext cx="1472184" cy="1462324"/>
          </a:xfrm>
          <a:prstGeom prst="ellipse">
            <a:avLst/>
          </a:prstGeom>
          <a:ln w="28575">
            <a:solidFill>
              <a:schemeClr val="accent2"/>
            </a:solidFill>
          </a:ln>
        </p:spPr>
      </p:pic>
      <p:pic>
        <p:nvPicPr>
          <p:cNvPr id="4" name="Picture 3"/>
          <p:cNvPicPr>
            <a:picLocks noChangeAspect="1"/>
          </p:cNvPicPr>
          <p:nvPr/>
        </p:nvPicPr>
        <p:blipFill rotWithShape="1">
          <a:blip r:embed="rId5"/>
          <a:srcRect l="6860" t="5756" r="8069" b="8494"/>
          <a:stretch/>
        </p:blipFill>
        <p:spPr>
          <a:xfrm>
            <a:off x="4929506" y="2046293"/>
            <a:ext cx="1471696" cy="1463040"/>
          </a:xfrm>
          <a:prstGeom prst="ellipse">
            <a:avLst/>
          </a:prstGeom>
          <a:ln w="28575">
            <a:solidFill>
              <a:srgbClr val="014894"/>
            </a:solidFill>
          </a:ln>
        </p:spPr>
      </p:pic>
      <p:pic>
        <p:nvPicPr>
          <p:cNvPr id="6" name="Picture 5"/>
          <p:cNvPicPr>
            <a:picLocks noChangeAspect="1"/>
          </p:cNvPicPr>
          <p:nvPr/>
        </p:nvPicPr>
        <p:blipFill rotWithShape="1">
          <a:blip r:embed="rId6">
            <a:duotone>
              <a:schemeClr val="accent4">
                <a:shade val="45000"/>
                <a:satMod val="135000"/>
              </a:schemeClr>
              <a:prstClr val="white"/>
            </a:duotone>
          </a:blip>
          <a:srcRect l="7466" t="5315" r="7630" b="7514"/>
          <a:stretch/>
        </p:blipFill>
        <p:spPr>
          <a:xfrm>
            <a:off x="7167682" y="2044337"/>
            <a:ext cx="1471595" cy="1463040"/>
          </a:xfrm>
          <a:prstGeom prst="ellipse">
            <a:avLst/>
          </a:prstGeom>
          <a:ln w="38100">
            <a:solidFill>
              <a:schemeClr val="accent4"/>
            </a:solidFill>
          </a:ln>
        </p:spPr>
      </p:pic>
      <p:sp>
        <p:nvSpPr>
          <p:cNvPr id="7" name="Right Arrow 6"/>
          <p:cNvSpPr/>
          <p:nvPr/>
        </p:nvSpPr>
        <p:spPr>
          <a:xfrm>
            <a:off x="2120566" y="2552819"/>
            <a:ext cx="374072" cy="467591"/>
          </a:xfrm>
          <a:prstGeom prst="rightArrow">
            <a:avLst/>
          </a:prstGeom>
          <a:solidFill>
            <a:schemeClr val="tx1"/>
          </a:solidFill>
          <a:ln>
            <a:solidFill>
              <a:srgbClr val="0148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ight Arrow 15"/>
          <p:cNvSpPr/>
          <p:nvPr/>
        </p:nvSpPr>
        <p:spPr>
          <a:xfrm>
            <a:off x="4359230" y="2552819"/>
            <a:ext cx="374072" cy="467591"/>
          </a:xfrm>
          <a:prstGeom prst="rightArrow">
            <a:avLst/>
          </a:prstGeom>
          <a:solidFill>
            <a:schemeClr val="tx1"/>
          </a:solidFill>
          <a:ln>
            <a:solidFill>
              <a:srgbClr val="0148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Right Arrow 16"/>
          <p:cNvSpPr/>
          <p:nvPr/>
        </p:nvSpPr>
        <p:spPr>
          <a:xfrm>
            <a:off x="6597406" y="2542061"/>
            <a:ext cx="374072" cy="467591"/>
          </a:xfrm>
          <a:prstGeom prst="rightArrow">
            <a:avLst/>
          </a:prstGeom>
          <a:solidFill>
            <a:schemeClr val="tx1"/>
          </a:solidFill>
          <a:ln>
            <a:solidFill>
              <a:srgbClr val="01489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extBox 9"/>
          <p:cNvSpPr txBox="1"/>
          <p:nvPr/>
        </p:nvSpPr>
        <p:spPr>
          <a:xfrm>
            <a:off x="290447" y="3831667"/>
            <a:ext cx="1795646" cy="584775"/>
          </a:xfrm>
          <a:prstGeom prst="rect">
            <a:avLst/>
          </a:prstGeom>
          <a:noFill/>
        </p:spPr>
        <p:txBody>
          <a:bodyPr wrap="square" rtlCol="0">
            <a:spAutoFit/>
          </a:bodyPr>
          <a:lstStyle/>
          <a:p>
            <a:pPr algn="ctr" defTabSz="457200"/>
            <a:r>
              <a:rPr lang="en-US" sz="1600" b="1" dirty="0">
                <a:solidFill>
                  <a:prstClr val="black"/>
                </a:solidFill>
                <a:latin typeface="Karla" pitchFamily="2" charset="0"/>
                <a:ea typeface="Karla" pitchFamily="2" charset="0"/>
              </a:rPr>
              <a:t>DONATED FOOD AND MONEY</a:t>
            </a:r>
          </a:p>
        </p:txBody>
      </p:sp>
      <p:sp>
        <p:nvSpPr>
          <p:cNvPr id="18" name="TextBox 17"/>
          <p:cNvSpPr txBox="1"/>
          <p:nvPr/>
        </p:nvSpPr>
        <p:spPr>
          <a:xfrm>
            <a:off x="2286820" y="3831667"/>
            <a:ext cx="2280227" cy="584775"/>
          </a:xfrm>
          <a:prstGeom prst="rect">
            <a:avLst/>
          </a:prstGeom>
          <a:noFill/>
        </p:spPr>
        <p:txBody>
          <a:bodyPr wrap="square" rtlCol="0">
            <a:spAutoFit/>
          </a:bodyPr>
          <a:lstStyle/>
          <a:p>
            <a:pPr algn="ctr" defTabSz="457200"/>
            <a:r>
              <a:rPr lang="en-US" sz="1600" b="1" dirty="0">
                <a:solidFill>
                  <a:sysClr val="windowText" lastClr="000000"/>
                </a:solidFill>
                <a:latin typeface="Karla" pitchFamily="2" charset="0"/>
                <a:ea typeface="Karla" pitchFamily="2" charset="0"/>
              </a:rPr>
              <a:t>GREATER CLEVELAND FOOD BANK</a:t>
            </a:r>
          </a:p>
        </p:txBody>
      </p:sp>
      <p:sp>
        <p:nvSpPr>
          <p:cNvPr id="19" name="TextBox 18"/>
          <p:cNvSpPr txBox="1"/>
          <p:nvPr/>
        </p:nvSpPr>
        <p:spPr>
          <a:xfrm>
            <a:off x="4762417" y="3790186"/>
            <a:ext cx="1795646" cy="584775"/>
          </a:xfrm>
          <a:prstGeom prst="rect">
            <a:avLst/>
          </a:prstGeom>
          <a:noFill/>
        </p:spPr>
        <p:txBody>
          <a:bodyPr wrap="square" rtlCol="0">
            <a:spAutoFit/>
          </a:bodyPr>
          <a:lstStyle/>
          <a:p>
            <a:pPr algn="ctr" defTabSz="457200"/>
            <a:r>
              <a:rPr lang="en-US" sz="1600" b="1" dirty="0">
                <a:solidFill>
                  <a:sysClr val="windowText" lastClr="000000"/>
                </a:solidFill>
                <a:latin typeface="Karla" pitchFamily="2" charset="0"/>
                <a:ea typeface="Karla" pitchFamily="2" charset="0"/>
              </a:rPr>
              <a:t>PARTNER PROGRAMS</a:t>
            </a:r>
          </a:p>
        </p:txBody>
      </p:sp>
      <p:sp>
        <p:nvSpPr>
          <p:cNvPr id="20" name="TextBox 19"/>
          <p:cNvSpPr txBox="1"/>
          <p:nvPr/>
        </p:nvSpPr>
        <p:spPr>
          <a:xfrm>
            <a:off x="6748957" y="3773311"/>
            <a:ext cx="2309043" cy="584775"/>
          </a:xfrm>
          <a:prstGeom prst="rect">
            <a:avLst/>
          </a:prstGeom>
          <a:noFill/>
        </p:spPr>
        <p:txBody>
          <a:bodyPr wrap="square" rtlCol="0">
            <a:spAutoFit/>
          </a:bodyPr>
          <a:lstStyle/>
          <a:p>
            <a:pPr algn="ctr" defTabSz="457200"/>
            <a:r>
              <a:rPr lang="en-US" sz="1600" b="1" dirty="0">
                <a:solidFill>
                  <a:sysClr val="windowText" lastClr="000000"/>
                </a:solidFill>
                <a:latin typeface="Karla" pitchFamily="2" charset="0"/>
                <a:ea typeface="Karla" pitchFamily="2" charset="0"/>
              </a:rPr>
              <a:t>FOOD INSECURE NORTHEAST OHIOANS</a:t>
            </a:r>
          </a:p>
        </p:txBody>
      </p:sp>
      <p:sp>
        <p:nvSpPr>
          <p:cNvPr id="13" name="TextBox 12"/>
          <p:cNvSpPr txBox="1"/>
          <p:nvPr/>
        </p:nvSpPr>
        <p:spPr>
          <a:xfrm>
            <a:off x="72506" y="4606651"/>
            <a:ext cx="2231528" cy="1277273"/>
          </a:xfrm>
          <a:prstGeom prst="rect">
            <a:avLst/>
          </a:prstGeom>
          <a:noFill/>
          <a:ln>
            <a:noFill/>
          </a:ln>
        </p:spPr>
        <p:txBody>
          <a:bodyPr wrap="square" rtlCol="0">
            <a:spAutoFit/>
          </a:bodyPr>
          <a:lstStyle/>
          <a:p>
            <a:pPr algn="ctr" defTabSz="457200"/>
            <a:r>
              <a:rPr lang="en-US" sz="1100" b="1" dirty="0">
                <a:solidFill>
                  <a:sysClr val="windowText" lastClr="000000"/>
                </a:solidFill>
                <a:latin typeface="Karla" pitchFamily="2" charset="0"/>
                <a:ea typeface="Karla" pitchFamily="2" charset="0"/>
              </a:rPr>
              <a:t>Food is donated by retailers, manufacturers, and food drives, or acquired through state and federal nutrition programs.  Money and food are also donated by businesses and individuals.</a:t>
            </a:r>
          </a:p>
        </p:txBody>
      </p:sp>
      <p:sp>
        <p:nvSpPr>
          <p:cNvPr id="21" name="TextBox 20"/>
          <p:cNvSpPr txBox="1"/>
          <p:nvPr/>
        </p:nvSpPr>
        <p:spPr>
          <a:xfrm>
            <a:off x="2367081" y="4634344"/>
            <a:ext cx="2119703" cy="938719"/>
          </a:xfrm>
          <a:prstGeom prst="rect">
            <a:avLst/>
          </a:prstGeom>
          <a:noFill/>
        </p:spPr>
        <p:txBody>
          <a:bodyPr wrap="square" rtlCol="0">
            <a:spAutoFit/>
          </a:bodyPr>
          <a:lstStyle/>
          <a:p>
            <a:pPr algn="ctr" defTabSz="457200"/>
            <a:r>
              <a:rPr lang="en-US" sz="1100" b="1" dirty="0">
                <a:solidFill>
                  <a:sysClr val="windowText" lastClr="000000"/>
                </a:solidFill>
                <a:latin typeface="Karla" pitchFamily="2" charset="0"/>
                <a:ea typeface="Karla" pitchFamily="2" charset="0"/>
              </a:rPr>
              <a:t>Once donations arrive at the Food Bank, volunteers sort, repackage, or prepare the food to be distributed to the community.</a:t>
            </a:r>
          </a:p>
        </p:txBody>
      </p:sp>
      <p:sp>
        <p:nvSpPr>
          <p:cNvPr id="22" name="TextBox 21"/>
          <p:cNvSpPr txBox="1"/>
          <p:nvPr/>
        </p:nvSpPr>
        <p:spPr>
          <a:xfrm>
            <a:off x="4460381" y="4606692"/>
            <a:ext cx="2399718" cy="1107996"/>
          </a:xfrm>
          <a:prstGeom prst="rect">
            <a:avLst/>
          </a:prstGeom>
          <a:noFill/>
        </p:spPr>
        <p:txBody>
          <a:bodyPr wrap="square" rtlCol="0">
            <a:spAutoFit/>
          </a:bodyPr>
          <a:lstStyle/>
          <a:p>
            <a:pPr algn="ctr" defTabSz="457200"/>
            <a:r>
              <a:rPr lang="en-US" sz="1100" b="1" dirty="0">
                <a:solidFill>
                  <a:sysClr val="windowText" lastClr="000000"/>
                </a:solidFill>
                <a:latin typeface="Karla" pitchFamily="2" charset="0"/>
                <a:ea typeface="Karla" pitchFamily="2" charset="0"/>
              </a:rPr>
              <a:t>Local churches, community centers, schools, and other organizations partner with the Food Bank and order bulk food from our warehouse to have delivered to their location.</a:t>
            </a:r>
          </a:p>
        </p:txBody>
      </p:sp>
      <p:sp>
        <p:nvSpPr>
          <p:cNvPr id="23" name="TextBox 22"/>
          <p:cNvSpPr txBox="1"/>
          <p:nvPr/>
        </p:nvSpPr>
        <p:spPr>
          <a:xfrm>
            <a:off x="6805822" y="4624020"/>
            <a:ext cx="2195311" cy="1107996"/>
          </a:xfrm>
          <a:prstGeom prst="rect">
            <a:avLst/>
          </a:prstGeom>
          <a:noFill/>
        </p:spPr>
        <p:txBody>
          <a:bodyPr wrap="square" rtlCol="0">
            <a:spAutoFit/>
          </a:bodyPr>
          <a:lstStyle/>
          <a:p>
            <a:pPr algn="ctr" defTabSz="457200"/>
            <a:r>
              <a:rPr lang="en-US" sz="1100" b="1" dirty="0">
                <a:solidFill>
                  <a:sysClr val="windowText" lastClr="000000"/>
                </a:solidFill>
                <a:latin typeface="Karla" pitchFamily="2" charset="0"/>
                <a:ea typeface="Karla" pitchFamily="2" charset="0"/>
              </a:rPr>
              <a:t>Agencies distribute food and/or serve prepared meals to hungry people in their communities. Nearly half of these clients are children or seniors.</a:t>
            </a:r>
          </a:p>
        </p:txBody>
      </p:sp>
      <p:cxnSp>
        <p:nvCxnSpPr>
          <p:cNvPr id="25" name="Straight Connector 24"/>
          <p:cNvCxnSpPr/>
          <p:nvPr/>
        </p:nvCxnSpPr>
        <p:spPr>
          <a:xfrm>
            <a:off x="741461" y="4499264"/>
            <a:ext cx="893618"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80123" y="4499264"/>
            <a:ext cx="893618" cy="0"/>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7" name="Straight Connector 26"/>
          <p:cNvCxnSpPr/>
          <p:nvPr/>
        </p:nvCxnSpPr>
        <p:spPr>
          <a:xfrm>
            <a:off x="5213431" y="4499264"/>
            <a:ext cx="893618" cy="0"/>
          </a:xfrm>
          <a:prstGeom prst="line">
            <a:avLst/>
          </a:prstGeom>
          <a:ln>
            <a:solidFill>
              <a:srgbClr val="014894"/>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435288" y="4488873"/>
            <a:ext cx="893618"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585934" y="1171065"/>
            <a:ext cx="3972129" cy="369332"/>
          </a:xfrm>
          <a:prstGeom prst="rect">
            <a:avLst/>
          </a:prstGeom>
          <a:noFill/>
        </p:spPr>
        <p:txBody>
          <a:bodyPr wrap="square" rtlCol="0">
            <a:spAutoFit/>
          </a:bodyPr>
          <a:lstStyle/>
          <a:p>
            <a:pPr defTabSz="457200"/>
            <a:r>
              <a:rPr lang="en-US" dirty="0">
                <a:solidFill>
                  <a:prstClr val="black"/>
                </a:solidFill>
                <a:latin typeface="Caecilia LT Std Light" pitchFamily="50" charset="0"/>
              </a:rPr>
              <a:t>How We Work in the Community</a:t>
            </a:r>
          </a:p>
        </p:txBody>
      </p:sp>
      <p:pic>
        <p:nvPicPr>
          <p:cNvPr id="5" name="Picture 4"/>
          <p:cNvPicPr>
            <a:picLocks noChangeAspect="1"/>
          </p:cNvPicPr>
          <p:nvPr/>
        </p:nvPicPr>
        <p:blipFill>
          <a:blip r:embed="rId7"/>
          <a:stretch>
            <a:fillRect/>
          </a:stretch>
        </p:blipFill>
        <p:spPr>
          <a:xfrm>
            <a:off x="2652675" y="2014758"/>
            <a:ext cx="1548518" cy="1536325"/>
          </a:xfrm>
          <a:prstGeom prst="rect">
            <a:avLst/>
          </a:prstGeom>
        </p:spPr>
      </p:pic>
    </p:spTree>
    <p:extLst>
      <p:ext uri="{BB962C8B-B14F-4D97-AF65-F5344CB8AC3E}">
        <p14:creationId xmlns:p14="http://schemas.microsoft.com/office/powerpoint/2010/main" val="180282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6" name="TextBox 15">
            <a:extLst>
              <a:ext uri="{FF2B5EF4-FFF2-40B4-BE49-F238E27FC236}">
                <a16:creationId xmlns:a16="http://schemas.microsoft.com/office/drawing/2014/main" xmlns="" id="{4811AF07-EBFC-4076-A4A6-54A654863310}"/>
              </a:ext>
            </a:extLst>
          </p:cNvPr>
          <p:cNvSpPr txBox="1"/>
          <p:nvPr/>
        </p:nvSpPr>
        <p:spPr>
          <a:xfrm>
            <a:off x="506650" y="1604659"/>
            <a:ext cx="8013665" cy="707886"/>
          </a:xfrm>
          <a:prstGeom prst="rect">
            <a:avLst/>
          </a:prstGeom>
          <a:noFill/>
        </p:spPr>
        <p:txBody>
          <a:bodyPr wrap="square" numCol="1" rtlCol="0">
            <a:spAutoFit/>
          </a:bodyPr>
          <a:lstStyle/>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71" y="757210"/>
            <a:ext cx="6986176" cy="5398409"/>
          </a:xfrm>
          <a:prstGeom prst="rect">
            <a:avLst/>
          </a:prstGeom>
        </p:spPr>
      </p:pic>
      <p:sp>
        <p:nvSpPr>
          <p:cNvPr id="3" name="TextBox 2">
            <a:extLst>
              <a:ext uri="{FF2B5EF4-FFF2-40B4-BE49-F238E27FC236}">
                <a16:creationId xmlns:a16="http://schemas.microsoft.com/office/drawing/2014/main" xmlns="" id="{F0E0F8BC-D35F-4047-B8A0-A991C244E9FA}"/>
              </a:ext>
            </a:extLst>
          </p:cNvPr>
          <p:cNvSpPr txBox="1"/>
          <p:nvPr/>
        </p:nvSpPr>
        <p:spPr>
          <a:xfrm>
            <a:off x="268554" y="6119043"/>
            <a:ext cx="8606892" cy="415498"/>
          </a:xfrm>
          <a:prstGeom prst="rect">
            <a:avLst/>
          </a:prstGeom>
          <a:noFill/>
        </p:spPr>
        <p:txBody>
          <a:bodyPr wrap="square" rtlCol="0">
            <a:spAutoFit/>
          </a:bodyPr>
          <a:lstStyle/>
          <a:p>
            <a:r>
              <a:rPr lang="en-US" sz="1050" dirty="0"/>
              <a:t>*Data based on Gundersen, C., A. Dewey, A. </a:t>
            </a:r>
            <a:r>
              <a:rPr lang="en-US" sz="1050" dirty="0" err="1"/>
              <a:t>Crumbaugh</a:t>
            </a:r>
            <a:r>
              <a:rPr lang="en-US" sz="1050" dirty="0"/>
              <a:t>, M. Kato &amp; E. Engelhard. </a:t>
            </a:r>
            <a:r>
              <a:rPr lang="en-US" sz="1050" i="1" dirty="0"/>
              <a:t>Map the Meal Gap 2018: A Report on County and Congressional District Food Insecurity and County Food Cost in the United States in 2016</a:t>
            </a:r>
            <a:r>
              <a:rPr lang="en-US" sz="1050" dirty="0"/>
              <a:t>. Feeding America, 2018. </a:t>
            </a:r>
          </a:p>
        </p:txBody>
      </p:sp>
      <p:pic>
        <p:nvPicPr>
          <p:cNvPr id="5" name="Picture 4">
            <a:extLst>
              <a:ext uri="{FF2B5EF4-FFF2-40B4-BE49-F238E27FC236}">
                <a16:creationId xmlns:a16="http://schemas.microsoft.com/office/drawing/2014/main" xmlns="" id="{66801D4A-08CE-4B45-B556-69F901DD8A76}"/>
              </a:ext>
            </a:extLst>
          </p:cNvPr>
          <p:cNvPicPr>
            <a:picLocks noChangeAspect="1"/>
          </p:cNvPicPr>
          <p:nvPr/>
        </p:nvPicPr>
        <p:blipFill>
          <a:blip r:embed="rId5"/>
          <a:stretch>
            <a:fillRect/>
          </a:stretch>
        </p:blipFill>
        <p:spPr>
          <a:xfrm>
            <a:off x="6048209" y="2745867"/>
            <a:ext cx="2623433" cy="2365327"/>
          </a:xfrm>
          <a:prstGeom prst="rect">
            <a:avLst/>
          </a:prstGeom>
          <a:solidFill>
            <a:schemeClr val="bg1"/>
          </a:solidFill>
        </p:spPr>
      </p:pic>
    </p:spTree>
    <p:extLst>
      <p:ext uri="{BB962C8B-B14F-4D97-AF65-F5344CB8AC3E}">
        <p14:creationId xmlns:p14="http://schemas.microsoft.com/office/powerpoint/2010/main" val="185954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91864" y="1047780"/>
            <a:ext cx="6360577" cy="369332"/>
          </a:xfrm>
          <a:prstGeom prst="rect">
            <a:avLst/>
          </a:prstGeom>
          <a:noFill/>
        </p:spPr>
        <p:txBody>
          <a:bodyPr wrap="square" rtlCol="0">
            <a:spAutoFit/>
          </a:bodyPr>
          <a:lstStyle/>
          <a:p>
            <a:pPr defTabSz="457200"/>
            <a:r>
              <a:rPr lang="en-US" dirty="0">
                <a:solidFill>
                  <a:prstClr val="black"/>
                </a:solidFill>
                <a:latin typeface="Caecilia LT Std Light" pitchFamily="50" charset="0"/>
              </a:rPr>
              <a:t>Our Network of 900+ Member Agencies and Programs</a:t>
            </a:r>
          </a:p>
        </p:txBody>
      </p:sp>
      <p:cxnSp>
        <p:nvCxnSpPr>
          <p:cNvPr id="11" name="Straight Connector 10"/>
          <p:cNvCxnSpPr/>
          <p:nvPr/>
        </p:nvCxnSpPr>
        <p:spPr>
          <a:xfrm flipH="1">
            <a:off x="691864" y="1548945"/>
            <a:ext cx="735041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graphicFrame>
        <p:nvGraphicFramePr>
          <p:cNvPr id="3" name="Diagram 2"/>
          <p:cNvGraphicFramePr/>
          <p:nvPr>
            <p:extLst>
              <p:ext uri="{D42A27DB-BD31-4B8C-83A1-F6EECF244321}">
                <p14:modId xmlns:p14="http://schemas.microsoft.com/office/powerpoint/2010/main" val="2325843037"/>
              </p:ext>
            </p:extLst>
          </p:nvPr>
        </p:nvGraphicFramePr>
        <p:xfrm>
          <a:off x="0" y="1801750"/>
          <a:ext cx="9008739" cy="4578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88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19573" y="936110"/>
            <a:ext cx="7883179" cy="2492990"/>
          </a:xfrm>
          <a:prstGeom prst="rect">
            <a:avLst/>
          </a:prstGeom>
          <a:noFill/>
        </p:spPr>
        <p:txBody>
          <a:bodyPr wrap="square" rtlCol="0">
            <a:spAutoFit/>
          </a:bodyPr>
          <a:lstStyle/>
          <a:p>
            <a:r>
              <a:rPr lang="en-US" sz="2400" b="1" dirty="0">
                <a:solidFill>
                  <a:schemeClr val="accent1">
                    <a:lumMod val="75000"/>
                  </a:schemeClr>
                </a:solidFill>
              </a:rPr>
              <a:t>The USDA defines food insecurity as limited or uncertain access to enough food for all members of a household to live an active, healthy life</a:t>
            </a:r>
          </a:p>
          <a:p>
            <a:pPr marL="457200" indent="-457200">
              <a:buFont typeface="Arial" panose="020B0604020202020204" pitchFamily="34" charset="0"/>
              <a:buChar char="•"/>
            </a:pPr>
            <a:endParaRPr lang="en-US" sz="2800" dirty="0">
              <a:solidFill>
                <a:schemeClr val="accent1">
                  <a:lumMod val="75000"/>
                </a:schemeClr>
              </a:solidFill>
            </a:endParaRPr>
          </a:p>
          <a:p>
            <a:pPr marL="457200" indent="-457200">
              <a:buFont typeface="Arial" panose="020B0604020202020204" pitchFamily="34" charset="0"/>
              <a:buChar char="•"/>
            </a:pPr>
            <a:endParaRPr lang="en-US" sz="2800" dirty="0">
              <a:solidFill>
                <a:schemeClr val="accent1">
                  <a:lumMod val="75000"/>
                </a:schemeClr>
              </a:solidFill>
            </a:endParaRPr>
          </a:p>
          <a:p>
            <a:pPr marL="285750" indent="-285750">
              <a:buFont typeface="Arial" panose="020B0604020202020204" pitchFamily="34" charset="0"/>
              <a:buChar char="•"/>
            </a:pPr>
            <a:endParaRPr lang="en-US" sz="2800" dirty="0">
              <a:latin typeface="Karla" pitchFamily="2" charset="0"/>
              <a:ea typeface="Karla" pitchFamily="2" charset="0"/>
              <a:cs typeface="Leelawadee" panose="020B0502040204020203" pitchFamily="34" charset="-34"/>
            </a:endParaRPr>
          </a:p>
        </p:txBody>
      </p:sp>
      <p:sp>
        <p:nvSpPr>
          <p:cNvPr id="3" name="TextBox 2">
            <a:extLst>
              <a:ext uri="{FF2B5EF4-FFF2-40B4-BE49-F238E27FC236}">
                <a16:creationId xmlns:a16="http://schemas.microsoft.com/office/drawing/2014/main" xmlns="" id="{F0F247E4-A9C9-4F99-9019-A5BB65C9EEAC}"/>
              </a:ext>
            </a:extLst>
          </p:cNvPr>
          <p:cNvSpPr txBox="1"/>
          <p:nvPr/>
        </p:nvSpPr>
        <p:spPr>
          <a:xfrm>
            <a:off x="419573" y="2332139"/>
            <a:ext cx="3798859" cy="3585597"/>
          </a:xfrm>
          <a:prstGeom prst="rect">
            <a:avLst/>
          </a:prstGeom>
          <a:noFill/>
        </p:spPr>
        <p:txBody>
          <a:bodyPr wrap="square" rtlCol="0">
            <a:spAutoFit/>
          </a:bodyPr>
          <a:lstStyle/>
          <a:p>
            <a:pPr marL="457200" indent="-457200">
              <a:buFont typeface="Arial" panose="020B0604020202020204" pitchFamily="34" charset="0"/>
              <a:buChar char="•"/>
            </a:pPr>
            <a:r>
              <a:rPr lang="en-US" sz="1600" dirty="0">
                <a:latin typeface="Karla"/>
              </a:rPr>
              <a:t>Includes quality and quantity</a:t>
            </a:r>
          </a:p>
          <a:p>
            <a:pPr marL="457200" indent="-457200">
              <a:buFont typeface="Arial" panose="020B0604020202020204" pitchFamily="34" charset="0"/>
              <a:buChar char="•"/>
            </a:pPr>
            <a:endParaRPr lang="en-US" sz="700" dirty="0">
              <a:latin typeface="Karla"/>
            </a:endParaRPr>
          </a:p>
          <a:p>
            <a:pPr marL="457200" indent="-457200">
              <a:buFont typeface="Arial" panose="020B0604020202020204" pitchFamily="34" charset="0"/>
              <a:buChar char="•"/>
            </a:pPr>
            <a:r>
              <a:rPr lang="en-US" sz="1600" dirty="0">
                <a:latin typeface="Karla"/>
              </a:rPr>
              <a:t>40 Million Americans, 5 M Seniors</a:t>
            </a:r>
          </a:p>
          <a:p>
            <a:pPr marL="457200" indent="-457200">
              <a:buFont typeface="Arial" panose="020B0604020202020204" pitchFamily="34" charset="0"/>
              <a:buChar char="•"/>
            </a:pPr>
            <a:endParaRPr lang="en-US" sz="700" dirty="0">
              <a:latin typeface="Karla"/>
            </a:endParaRPr>
          </a:p>
          <a:p>
            <a:pPr marL="457200" indent="-457200">
              <a:buFont typeface="Arial" panose="020B0604020202020204" pitchFamily="34" charset="0"/>
              <a:buChar char="•"/>
            </a:pPr>
            <a:r>
              <a:rPr lang="en-US" sz="1600" dirty="0">
                <a:latin typeface="Karla"/>
              </a:rPr>
              <a:t>More than 308,000 in our service area, including 83,460 children</a:t>
            </a:r>
          </a:p>
          <a:p>
            <a:pPr marL="457200" indent="-457200">
              <a:buFont typeface="Arial" panose="020B0604020202020204" pitchFamily="34" charset="0"/>
              <a:buChar char="•"/>
            </a:pPr>
            <a:endParaRPr lang="en-US" sz="700" dirty="0">
              <a:latin typeface="Karla"/>
            </a:endParaRPr>
          </a:p>
          <a:p>
            <a:pPr marL="457200" indent="-457200">
              <a:buFont typeface="Arial" panose="020B0604020202020204" pitchFamily="34" charset="0"/>
              <a:buChar char="•"/>
            </a:pPr>
            <a:r>
              <a:rPr lang="en-US" sz="1600" dirty="0">
                <a:latin typeface="Karla"/>
              </a:rPr>
              <a:t>Food insecurity in our service area is 14% higher than the national average</a:t>
            </a:r>
          </a:p>
          <a:p>
            <a:pPr marL="457200" indent="-457200">
              <a:buFont typeface="Arial" panose="020B0604020202020204" pitchFamily="34" charset="0"/>
              <a:buChar char="•"/>
            </a:pPr>
            <a:endParaRPr lang="en-US" sz="700" dirty="0">
              <a:latin typeface="Karla"/>
            </a:endParaRPr>
          </a:p>
          <a:p>
            <a:pPr marL="457200" indent="-457200">
              <a:buFont typeface="Arial" panose="020B0604020202020204" pitchFamily="34" charset="0"/>
              <a:buChar char="•"/>
            </a:pPr>
            <a:r>
              <a:rPr lang="en-US" sz="1600" dirty="0">
                <a:latin typeface="Karla"/>
              </a:rPr>
              <a:t>Cuyahoga County is 23% higher, at almost 1/5 individuals</a:t>
            </a:r>
          </a:p>
          <a:p>
            <a:pPr marL="457200" indent="-457200">
              <a:buFont typeface="Arial" panose="020B0604020202020204" pitchFamily="34" charset="0"/>
              <a:buChar char="•"/>
            </a:pPr>
            <a:endParaRPr lang="en-US" sz="700" dirty="0">
              <a:latin typeface="Karla"/>
            </a:endParaRPr>
          </a:p>
          <a:p>
            <a:pPr marL="457200" indent="-457200">
              <a:buFont typeface="Arial" panose="020B0604020202020204" pitchFamily="34" charset="0"/>
              <a:buChar char="•"/>
            </a:pPr>
            <a:r>
              <a:rPr lang="en-US" sz="1600" dirty="0">
                <a:latin typeface="Karla"/>
              </a:rPr>
              <a:t>Highest FI demographic is single moms with children (1/3)</a:t>
            </a:r>
          </a:p>
          <a:p>
            <a:pPr marL="457200" indent="-457200">
              <a:buFont typeface="Arial" panose="020B0604020202020204" pitchFamily="34" charset="0"/>
              <a:buChar char="•"/>
            </a:pPr>
            <a:endParaRPr lang="en-US" sz="1600" dirty="0">
              <a:latin typeface="Karla"/>
            </a:endParaRPr>
          </a:p>
          <a:p>
            <a:pPr marL="457200" indent="-457200">
              <a:buFont typeface="Arial" panose="020B0604020202020204" pitchFamily="34" charset="0"/>
              <a:buChar char="•"/>
            </a:pPr>
            <a:endParaRPr lang="en-US" sz="1600" dirty="0">
              <a:latin typeface="Karla"/>
            </a:endParaRPr>
          </a:p>
        </p:txBody>
      </p:sp>
      <p:pic>
        <p:nvPicPr>
          <p:cNvPr id="1026" name="Picture 2">
            <a:extLst>
              <a:ext uri="{FF2B5EF4-FFF2-40B4-BE49-F238E27FC236}">
                <a16:creationId xmlns:a16="http://schemas.microsoft.com/office/drawing/2014/main" xmlns="" id="{86303C66-0985-4986-AC98-1B5BDEACB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365" y="1890388"/>
            <a:ext cx="4691062" cy="423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8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graphicFrame>
        <p:nvGraphicFramePr>
          <p:cNvPr id="18" name="Content Placeholder 8">
            <a:extLst>
              <a:ext uri="{FF2B5EF4-FFF2-40B4-BE49-F238E27FC236}">
                <a16:creationId xmlns:a16="http://schemas.microsoft.com/office/drawing/2014/main" xmlns="" id="{DD4F855C-4E39-4036-9136-321A7C3EB980}"/>
              </a:ext>
            </a:extLst>
          </p:cNvPr>
          <p:cNvGraphicFramePr>
            <a:graphicFrameLocks/>
          </p:cNvGraphicFramePr>
          <p:nvPr>
            <p:extLst>
              <p:ext uri="{D42A27DB-BD31-4B8C-83A1-F6EECF244321}">
                <p14:modId xmlns:p14="http://schemas.microsoft.com/office/powerpoint/2010/main" val="1748907537"/>
              </p:ext>
            </p:extLst>
          </p:nvPr>
        </p:nvGraphicFramePr>
        <p:xfrm>
          <a:off x="375098" y="1197409"/>
          <a:ext cx="5017517" cy="3491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a:extLst>
              <a:ext uri="{FF2B5EF4-FFF2-40B4-BE49-F238E27FC236}">
                <a16:creationId xmlns:a16="http://schemas.microsoft.com/office/drawing/2014/main" xmlns="" id="{C71E4C68-2053-41B4-B611-59F740623D93}"/>
              </a:ext>
            </a:extLst>
          </p:cNvPr>
          <p:cNvSpPr txBox="1"/>
          <p:nvPr/>
        </p:nvSpPr>
        <p:spPr>
          <a:xfrm>
            <a:off x="460459" y="754355"/>
            <a:ext cx="8882823" cy="1323439"/>
          </a:xfrm>
          <a:prstGeom prst="rect">
            <a:avLst/>
          </a:prstGeom>
          <a:noFill/>
        </p:spPr>
        <p:txBody>
          <a:bodyPr wrap="square" rtlCol="0">
            <a:spAutoFit/>
          </a:bodyPr>
          <a:lstStyle/>
          <a:p>
            <a:r>
              <a:rPr lang="en-US" sz="2400" b="1" dirty="0">
                <a:solidFill>
                  <a:schemeClr val="accent1">
                    <a:lumMod val="75000"/>
                  </a:schemeClr>
                </a:solidFill>
              </a:rPr>
              <a:t>Food insecurity is not synonymous with poverty</a:t>
            </a:r>
          </a:p>
          <a:p>
            <a:pPr marL="457200" indent="-457200">
              <a:buFont typeface="Arial" panose="020B0604020202020204" pitchFamily="34" charset="0"/>
              <a:buChar char="•"/>
            </a:pPr>
            <a:endParaRPr lang="en-US" sz="2800" dirty="0">
              <a:solidFill>
                <a:schemeClr val="accent1">
                  <a:lumMod val="75000"/>
                </a:schemeClr>
              </a:solidFill>
            </a:endParaRPr>
          </a:p>
          <a:p>
            <a:pPr marL="285750" indent="-285750">
              <a:buFont typeface="Arial" panose="020B0604020202020204" pitchFamily="34" charset="0"/>
              <a:buChar char="•"/>
            </a:pPr>
            <a:endParaRPr lang="en-US" sz="2800" dirty="0">
              <a:latin typeface="Karla" pitchFamily="2" charset="0"/>
              <a:ea typeface="Karla" pitchFamily="2" charset="0"/>
              <a:cs typeface="Leelawadee" panose="020B0502040204020203" pitchFamily="34" charset="-34"/>
            </a:endParaRPr>
          </a:p>
        </p:txBody>
      </p:sp>
      <p:sp>
        <p:nvSpPr>
          <p:cNvPr id="20" name="TextBox 19">
            <a:extLst>
              <a:ext uri="{FF2B5EF4-FFF2-40B4-BE49-F238E27FC236}">
                <a16:creationId xmlns:a16="http://schemas.microsoft.com/office/drawing/2014/main" xmlns="" id="{5AAD0518-E6EA-41A2-A51A-D80474343B4D}"/>
              </a:ext>
            </a:extLst>
          </p:cNvPr>
          <p:cNvSpPr txBox="1"/>
          <p:nvPr/>
        </p:nvSpPr>
        <p:spPr>
          <a:xfrm>
            <a:off x="5272599" y="1644250"/>
            <a:ext cx="3692293" cy="3046988"/>
          </a:xfrm>
          <a:prstGeom prst="rect">
            <a:avLst/>
          </a:prstGeom>
          <a:noFill/>
        </p:spPr>
        <p:txBody>
          <a:bodyPr wrap="square" numCol="1" rtlCol="0">
            <a:spAutoFit/>
          </a:bodyPr>
          <a:lstStyle/>
          <a:p>
            <a:pPr marL="342900" indent="-342900">
              <a:buFont typeface="Arial" panose="020B0604020202020204" pitchFamily="34" charset="0"/>
              <a:buChar char="•"/>
            </a:pPr>
            <a:r>
              <a:rPr lang="en-US" sz="2400" dirty="0">
                <a:latin typeface="Karla"/>
              </a:rPr>
              <a:t>58% of food insecure individuals are above the federal poverty level</a:t>
            </a:r>
          </a:p>
          <a:p>
            <a:endParaRPr lang="en-US" sz="2400" dirty="0">
              <a:latin typeface="Karla"/>
            </a:endParaRPr>
          </a:p>
          <a:p>
            <a:pPr marL="342900" indent="-342900">
              <a:buFont typeface="Arial" panose="020B0604020202020204" pitchFamily="34" charset="0"/>
              <a:buChar char="•"/>
            </a:pPr>
            <a:r>
              <a:rPr lang="en-US" sz="2400" dirty="0">
                <a:latin typeface="Karla"/>
              </a:rPr>
              <a:t>61% of individuals living in poverty are food insecure</a:t>
            </a:r>
          </a:p>
          <a:p>
            <a:pPr marL="457200" indent="-457200">
              <a:buFont typeface="Arial" panose="020B0604020202020204" pitchFamily="34" charset="0"/>
              <a:buChar char="•"/>
            </a:pPr>
            <a:endParaRPr lang="en-US" sz="2400" dirty="0">
              <a:latin typeface="Karla"/>
            </a:endParaRPr>
          </a:p>
        </p:txBody>
      </p:sp>
      <p:sp>
        <p:nvSpPr>
          <p:cNvPr id="3" name="TextBox 2">
            <a:extLst>
              <a:ext uri="{FF2B5EF4-FFF2-40B4-BE49-F238E27FC236}">
                <a16:creationId xmlns:a16="http://schemas.microsoft.com/office/drawing/2014/main" xmlns="" id="{E0FF5DA1-37E8-4246-8130-ABD1F728C2AC}"/>
              </a:ext>
            </a:extLst>
          </p:cNvPr>
          <p:cNvSpPr txBox="1"/>
          <p:nvPr/>
        </p:nvSpPr>
        <p:spPr>
          <a:xfrm>
            <a:off x="463693" y="5079116"/>
            <a:ext cx="8421920" cy="923330"/>
          </a:xfrm>
          <a:prstGeom prst="rect">
            <a:avLst/>
          </a:prstGeom>
          <a:noFill/>
        </p:spPr>
        <p:txBody>
          <a:bodyPr wrap="square" rtlCol="0">
            <a:spAutoFit/>
          </a:bodyPr>
          <a:lstStyle/>
          <a:p>
            <a:r>
              <a:rPr lang="en-US" i="1" dirty="0"/>
              <a:t>Ohioans are eligible for emergency food assistance if their income is less than 200 percent of federal poverty guidelines, and eligible for SNAP if at or below 130 percent of federal poverty guidelines</a:t>
            </a:r>
          </a:p>
        </p:txBody>
      </p:sp>
    </p:spTree>
    <p:extLst>
      <p:ext uri="{BB962C8B-B14F-4D97-AF65-F5344CB8AC3E}">
        <p14:creationId xmlns:p14="http://schemas.microsoft.com/office/powerpoint/2010/main" val="253803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41399"/>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25085" y="747211"/>
            <a:ext cx="8095230" cy="3108543"/>
          </a:xfrm>
          <a:prstGeom prst="rect">
            <a:avLst/>
          </a:prstGeom>
          <a:noFill/>
        </p:spPr>
        <p:txBody>
          <a:bodyPr wrap="square" rtlCol="0">
            <a:spAutoFit/>
          </a:bodyPr>
          <a:lstStyle/>
          <a:p>
            <a:r>
              <a:rPr lang="en-US" sz="2400" b="1" dirty="0">
                <a:solidFill>
                  <a:schemeClr val="accent1">
                    <a:lumMod val="75000"/>
                  </a:schemeClr>
                </a:solidFill>
                <a:latin typeface="Karla"/>
              </a:rPr>
              <a:t>Food Insecurity results </a:t>
            </a:r>
            <a:r>
              <a:rPr lang="en-US" sz="2400" b="1" i="1" dirty="0">
                <a:solidFill>
                  <a:schemeClr val="accent1">
                    <a:lumMod val="75000"/>
                  </a:schemeClr>
                </a:solidFill>
                <a:latin typeface="Karla"/>
              </a:rPr>
              <a:t>in and from </a:t>
            </a:r>
            <a:r>
              <a:rPr lang="en-US" sz="2400" b="1" dirty="0">
                <a:solidFill>
                  <a:schemeClr val="accent1">
                    <a:lumMod val="75000"/>
                  </a:schemeClr>
                </a:solidFill>
                <a:latin typeface="Karla"/>
              </a:rPr>
              <a:t>difficult choices</a:t>
            </a:r>
          </a:p>
          <a:p>
            <a:endParaRPr lang="en-US" sz="2800" dirty="0">
              <a:solidFill>
                <a:schemeClr val="accent1">
                  <a:lumMod val="75000"/>
                </a:schemeClr>
              </a:solidFill>
              <a:latin typeface="Karla"/>
            </a:endParaRPr>
          </a:p>
          <a:p>
            <a:endParaRPr lang="en-US" sz="2800" dirty="0">
              <a:solidFill>
                <a:schemeClr val="accent1">
                  <a:lumMod val="75000"/>
                </a:schemeClr>
              </a:solidFill>
              <a:latin typeface="Karla"/>
            </a:endParaRPr>
          </a:p>
          <a:p>
            <a:pPr marL="514350" indent="-514350">
              <a:buAutoNum type="romanUcPeriod"/>
            </a:pPr>
            <a:endParaRPr lang="en-US" sz="2800" dirty="0">
              <a:solidFill>
                <a:schemeClr val="accent1">
                  <a:lumMod val="75000"/>
                </a:schemeClr>
              </a:solidFill>
              <a:latin typeface="Karla"/>
            </a:endParaRPr>
          </a:p>
          <a:p>
            <a:pPr algn="ctr"/>
            <a:r>
              <a:rPr lang="en-US" sz="2000" dirty="0">
                <a:solidFill>
                  <a:schemeClr val="accent1">
                    <a:lumMod val="75000"/>
                  </a:schemeClr>
                </a:solidFill>
                <a:latin typeface="Karla"/>
              </a:rPr>
              <a:t>Research from Feeding America has shown that food insecure individuals struggle with competing expenses</a:t>
            </a:r>
          </a:p>
          <a:p>
            <a:pPr marL="514350" indent="-514350" algn="ctr">
              <a:buAutoNum type="romanUcPeriod"/>
            </a:pPr>
            <a:endParaRPr lang="en-US" sz="2000" dirty="0">
              <a:solidFill>
                <a:schemeClr val="accent1">
                  <a:lumMod val="75000"/>
                </a:schemeClr>
              </a:solidFill>
              <a:latin typeface="Karla"/>
            </a:endParaRPr>
          </a:p>
          <a:p>
            <a:pPr marL="285750" indent="-285750">
              <a:buFont typeface="Arial" panose="020B0604020202020204" pitchFamily="34" charset="0"/>
              <a:buChar char="•"/>
            </a:pPr>
            <a:endParaRPr lang="en-US" sz="2800" dirty="0">
              <a:latin typeface="Karla"/>
              <a:ea typeface="Karla" pitchFamily="2" charset="0"/>
              <a:cs typeface="Leelawadee" panose="020B0502040204020203" pitchFamily="34" charset="-34"/>
            </a:endParaRPr>
          </a:p>
        </p:txBody>
      </p:sp>
      <p:sp>
        <p:nvSpPr>
          <p:cNvPr id="16" name="TextBox 15">
            <a:extLst>
              <a:ext uri="{FF2B5EF4-FFF2-40B4-BE49-F238E27FC236}">
                <a16:creationId xmlns:a16="http://schemas.microsoft.com/office/drawing/2014/main" xmlns="" id="{4811AF07-EBFC-4076-A4A6-54A654863310}"/>
              </a:ext>
            </a:extLst>
          </p:cNvPr>
          <p:cNvSpPr txBox="1"/>
          <p:nvPr/>
        </p:nvSpPr>
        <p:spPr>
          <a:xfrm>
            <a:off x="506650" y="1397395"/>
            <a:ext cx="8013665" cy="707886"/>
          </a:xfrm>
          <a:prstGeom prst="rect">
            <a:avLst/>
          </a:prstGeom>
          <a:noFill/>
        </p:spPr>
        <p:txBody>
          <a:bodyPr wrap="square" numCol="1" rtlCol="0">
            <a:spAutoFit/>
          </a:bodyPr>
          <a:lstStyle/>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pic>
        <p:nvPicPr>
          <p:cNvPr id="7" name="image53.png">
            <a:extLst>
              <a:ext uri="{FF2B5EF4-FFF2-40B4-BE49-F238E27FC236}">
                <a16:creationId xmlns:a16="http://schemas.microsoft.com/office/drawing/2014/main" xmlns="" id="{8628B5BA-DB02-4B26-934D-EE53A65E7DBE}"/>
              </a:ext>
            </a:extLst>
          </p:cNvPr>
          <p:cNvPicPr>
            <a:picLocks noChangeAspect="1"/>
          </p:cNvPicPr>
          <p:nvPr/>
        </p:nvPicPr>
        <p:blipFill>
          <a:blip r:embed="rId4"/>
          <a:stretch>
            <a:fillRect/>
          </a:stretch>
        </p:blipFill>
        <p:spPr>
          <a:xfrm>
            <a:off x="2079033" y="1337544"/>
            <a:ext cx="1236670" cy="778647"/>
          </a:xfrm>
          <a:prstGeom prst="rect">
            <a:avLst/>
          </a:prstGeom>
          <a:ln w="12700">
            <a:miter lim="400000"/>
          </a:ln>
        </p:spPr>
      </p:pic>
      <p:pic>
        <p:nvPicPr>
          <p:cNvPr id="8" name="image52.png">
            <a:extLst>
              <a:ext uri="{FF2B5EF4-FFF2-40B4-BE49-F238E27FC236}">
                <a16:creationId xmlns:a16="http://schemas.microsoft.com/office/drawing/2014/main" xmlns="" id="{D711A78D-8C1A-41A6-9E98-90A76AC85162}"/>
              </a:ext>
            </a:extLst>
          </p:cNvPr>
          <p:cNvPicPr>
            <a:picLocks noChangeAspect="1"/>
          </p:cNvPicPr>
          <p:nvPr/>
        </p:nvPicPr>
        <p:blipFill>
          <a:blip r:embed="rId5"/>
          <a:stretch>
            <a:fillRect/>
          </a:stretch>
        </p:blipFill>
        <p:spPr>
          <a:xfrm>
            <a:off x="4115380" y="1282933"/>
            <a:ext cx="913240" cy="887869"/>
          </a:xfrm>
          <a:prstGeom prst="rect">
            <a:avLst/>
          </a:prstGeom>
          <a:ln w="12700">
            <a:miter lim="400000"/>
          </a:ln>
        </p:spPr>
      </p:pic>
      <p:pic>
        <p:nvPicPr>
          <p:cNvPr id="9" name="image54.png">
            <a:extLst>
              <a:ext uri="{FF2B5EF4-FFF2-40B4-BE49-F238E27FC236}">
                <a16:creationId xmlns:a16="http://schemas.microsoft.com/office/drawing/2014/main" xmlns="" id="{8F02BB4A-DE81-402E-98E3-F76C377279B1}"/>
              </a:ext>
            </a:extLst>
          </p:cNvPr>
          <p:cNvPicPr>
            <a:picLocks noChangeAspect="1"/>
          </p:cNvPicPr>
          <p:nvPr/>
        </p:nvPicPr>
        <p:blipFill>
          <a:blip r:embed="rId6"/>
          <a:stretch>
            <a:fillRect/>
          </a:stretch>
        </p:blipFill>
        <p:spPr>
          <a:xfrm>
            <a:off x="5828297" y="1368190"/>
            <a:ext cx="802612" cy="802612"/>
          </a:xfrm>
          <a:prstGeom prst="rect">
            <a:avLst/>
          </a:prstGeom>
          <a:ln w="12700">
            <a:miter lim="400000"/>
          </a:ln>
        </p:spPr>
      </p:pic>
      <p:sp>
        <p:nvSpPr>
          <p:cNvPr id="10" name="Shape 878">
            <a:extLst>
              <a:ext uri="{FF2B5EF4-FFF2-40B4-BE49-F238E27FC236}">
                <a16:creationId xmlns:a16="http://schemas.microsoft.com/office/drawing/2014/main" xmlns="" id="{A38C3005-EA13-4225-8AFA-015CED57F6D7}"/>
              </a:ext>
            </a:extLst>
          </p:cNvPr>
          <p:cNvSpPr/>
          <p:nvPr/>
        </p:nvSpPr>
        <p:spPr>
          <a:xfrm>
            <a:off x="3625401" y="1622125"/>
            <a:ext cx="188001" cy="188001"/>
          </a:xfrm>
          <a:custGeom>
            <a:avLst/>
            <a:gdLst/>
            <a:ahLst/>
            <a:cxnLst>
              <a:cxn ang="0">
                <a:pos x="wd2" y="hd2"/>
              </a:cxn>
              <a:cxn ang="5400000">
                <a:pos x="wd2" y="hd2"/>
              </a:cxn>
              <a:cxn ang="10800000">
                <a:pos x="wd2" y="hd2"/>
              </a:cxn>
              <a:cxn ang="16200000">
                <a:pos x="wd2" y="hd2"/>
              </a:cxn>
            </a:cxnLst>
            <a:rect l="0" t="0" r="r" b="b"/>
            <a:pathLst>
              <a:path w="21600" h="21600" extrusionOk="0">
                <a:moveTo>
                  <a:pt x="0" y="7343"/>
                </a:moveTo>
                <a:lnTo>
                  <a:pt x="7343" y="7343"/>
                </a:lnTo>
                <a:lnTo>
                  <a:pt x="7343" y="0"/>
                </a:lnTo>
                <a:lnTo>
                  <a:pt x="14257" y="0"/>
                </a:lnTo>
                <a:lnTo>
                  <a:pt x="14257" y="7343"/>
                </a:lnTo>
                <a:lnTo>
                  <a:pt x="21600" y="7343"/>
                </a:lnTo>
                <a:lnTo>
                  <a:pt x="21600" y="14257"/>
                </a:lnTo>
                <a:lnTo>
                  <a:pt x="14257" y="14257"/>
                </a:lnTo>
                <a:lnTo>
                  <a:pt x="14257" y="21600"/>
                </a:lnTo>
                <a:lnTo>
                  <a:pt x="7343" y="21600"/>
                </a:lnTo>
                <a:lnTo>
                  <a:pt x="7343" y="14257"/>
                </a:lnTo>
                <a:lnTo>
                  <a:pt x="0" y="14257"/>
                </a:lnTo>
                <a:close/>
              </a:path>
            </a:pathLst>
          </a:custGeom>
          <a:solidFill>
            <a:srgbClr val="BFBFBF"/>
          </a:solidFill>
          <a:ln w="12700">
            <a:miter lim="400000"/>
          </a:ln>
        </p:spPr>
        <p:txBody>
          <a:bodyPr lIns="45718" tIns="45718" rIns="45718" bIns="45718" anchor="ctr"/>
          <a:lstStyle/>
          <a:p>
            <a:pPr algn="ctr" defTabSz="489857">
              <a:defRPr sz="1800">
                <a:solidFill>
                  <a:srgbClr val="FFFFFF"/>
                </a:solidFill>
              </a:defRPr>
            </a:pPr>
            <a:endParaRPr/>
          </a:p>
        </p:txBody>
      </p:sp>
      <p:sp>
        <p:nvSpPr>
          <p:cNvPr id="11" name="Shape 879">
            <a:extLst>
              <a:ext uri="{FF2B5EF4-FFF2-40B4-BE49-F238E27FC236}">
                <a16:creationId xmlns:a16="http://schemas.microsoft.com/office/drawing/2014/main" xmlns="" id="{7B87976C-1248-4E2F-9E2A-3A9B4145FFE8}"/>
              </a:ext>
            </a:extLst>
          </p:cNvPr>
          <p:cNvSpPr/>
          <p:nvPr/>
        </p:nvSpPr>
        <p:spPr>
          <a:xfrm>
            <a:off x="5453494" y="1632865"/>
            <a:ext cx="188001" cy="188001"/>
          </a:xfrm>
          <a:custGeom>
            <a:avLst/>
            <a:gdLst/>
            <a:ahLst/>
            <a:cxnLst>
              <a:cxn ang="0">
                <a:pos x="wd2" y="hd2"/>
              </a:cxn>
              <a:cxn ang="5400000">
                <a:pos x="wd2" y="hd2"/>
              </a:cxn>
              <a:cxn ang="10800000">
                <a:pos x="wd2" y="hd2"/>
              </a:cxn>
              <a:cxn ang="16200000">
                <a:pos x="wd2" y="hd2"/>
              </a:cxn>
            </a:cxnLst>
            <a:rect l="0" t="0" r="r" b="b"/>
            <a:pathLst>
              <a:path w="21600" h="21600" extrusionOk="0">
                <a:moveTo>
                  <a:pt x="0" y="7343"/>
                </a:moveTo>
                <a:lnTo>
                  <a:pt x="7343" y="7343"/>
                </a:lnTo>
                <a:lnTo>
                  <a:pt x="7343" y="0"/>
                </a:lnTo>
                <a:lnTo>
                  <a:pt x="14257" y="0"/>
                </a:lnTo>
                <a:lnTo>
                  <a:pt x="14257" y="7343"/>
                </a:lnTo>
                <a:lnTo>
                  <a:pt x="21600" y="7343"/>
                </a:lnTo>
                <a:lnTo>
                  <a:pt x="21600" y="14257"/>
                </a:lnTo>
                <a:lnTo>
                  <a:pt x="14257" y="14257"/>
                </a:lnTo>
                <a:lnTo>
                  <a:pt x="14257" y="21600"/>
                </a:lnTo>
                <a:lnTo>
                  <a:pt x="7343" y="21600"/>
                </a:lnTo>
                <a:lnTo>
                  <a:pt x="7343" y="14257"/>
                </a:lnTo>
                <a:lnTo>
                  <a:pt x="0" y="14257"/>
                </a:lnTo>
                <a:close/>
              </a:path>
            </a:pathLst>
          </a:custGeom>
          <a:solidFill>
            <a:srgbClr val="BFBFBF"/>
          </a:solidFill>
          <a:ln w="12700">
            <a:miter lim="400000"/>
          </a:ln>
        </p:spPr>
        <p:txBody>
          <a:bodyPr lIns="45718" tIns="45718" rIns="45718" bIns="45718" anchor="ctr"/>
          <a:lstStyle/>
          <a:p>
            <a:pPr algn="ctr" defTabSz="489857">
              <a:defRPr sz="1800">
                <a:solidFill>
                  <a:srgbClr val="FFFFFF"/>
                </a:solidFill>
              </a:defRPr>
            </a:pPr>
            <a:endParaRPr/>
          </a:p>
        </p:txBody>
      </p:sp>
      <p:sp>
        <p:nvSpPr>
          <p:cNvPr id="13" name="Shape 868">
            <a:extLst>
              <a:ext uri="{FF2B5EF4-FFF2-40B4-BE49-F238E27FC236}">
                <a16:creationId xmlns:a16="http://schemas.microsoft.com/office/drawing/2014/main" xmlns="" id="{0DDCEB82-C01D-4D92-A705-F34A4E5CB1B0}"/>
              </a:ext>
            </a:extLst>
          </p:cNvPr>
          <p:cNvSpPr/>
          <p:nvPr/>
        </p:nvSpPr>
        <p:spPr>
          <a:xfrm>
            <a:off x="954999" y="2220439"/>
            <a:ext cx="7500261" cy="406701"/>
          </a:xfrm>
          <a:prstGeom prst="rect">
            <a:avLst/>
          </a:prstGeom>
          <a:ln w="12700">
            <a:miter lim="400000"/>
          </a:ln>
          <a:extLst>
            <a:ext uri="{C572A759-6A51-4108-AA02-DFA0A04FC94B}">
              <ma14:wrappingTextBoxFlag xmlns:ma14="http://schemas.microsoft.com/office/mac/drawingml/2011/main" xmlns="" val="1"/>
            </a:ext>
          </a:extLst>
        </p:spPr>
        <p:txBody>
          <a:bodyPr lIns="48984" tIns="48984" rIns="48984" bIns="48984">
            <a:spAutoFit/>
          </a:bodyPr>
          <a:lstStyle/>
          <a:p>
            <a:pPr algn="ctr" defTabSz="489857">
              <a:defRPr sz="2000" b="1" spc="-50">
                <a:solidFill>
                  <a:schemeClr val="accent6"/>
                </a:solidFill>
                <a:latin typeface="Arial"/>
                <a:ea typeface="Arial"/>
                <a:cs typeface="Arial"/>
                <a:sym typeface="Arial"/>
              </a:defRPr>
            </a:pPr>
            <a:endParaRPr dirty="0"/>
          </a:p>
        </p:txBody>
      </p:sp>
      <p:sp>
        <p:nvSpPr>
          <p:cNvPr id="17" name="Shape 874">
            <a:extLst>
              <a:ext uri="{FF2B5EF4-FFF2-40B4-BE49-F238E27FC236}">
                <a16:creationId xmlns:a16="http://schemas.microsoft.com/office/drawing/2014/main" xmlns="" id="{CF3E9E72-BE76-430F-B03D-47F1648456AA}"/>
              </a:ext>
            </a:extLst>
          </p:cNvPr>
          <p:cNvSpPr/>
          <p:nvPr/>
        </p:nvSpPr>
        <p:spPr>
          <a:xfrm rot="5400000">
            <a:off x="4526786" y="-763015"/>
            <a:ext cx="356686" cy="813306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1565"/>
                  <a:pt x="10800" y="21521"/>
                </a:cubicBezTo>
                <a:lnTo>
                  <a:pt x="10800" y="10879"/>
                </a:lnTo>
                <a:cubicBezTo>
                  <a:pt x="10800" y="10835"/>
                  <a:pt x="5965" y="10800"/>
                  <a:pt x="0" y="10800"/>
                </a:cubicBezTo>
                <a:cubicBezTo>
                  <a:pt x="5965" y="10800"/>
                  <a:pt x="10800" y="10765"/>
                  <a:pt x="10800" y="10721"/>
                </a:cubicBezTo>
                <a:lnTo>
                  <a:pt x="10800" y="79"/>
                </a:lnTo>
                <a:cubicBezTo>
                  <a:pt x="10800" y="35"/>
                  <a:pt x="15635" y="0"/>
                  <a:pt x="21600" y="0"/>
                </a:cubicBezTo>
              </a:path>
            </a:pathLst>
          </a:custGeom>
          <a:ln w="12700">
            <a:solidFill>
              <a:srgbClr val="BFBFBF"/>
            </a:solidFill>
          </a:ln>
        </p:spPr>
        <p:txBody>
          <a:bodyPr lIns="45718" tIns="45718" rIns="45718" bIns="45718" anchor="ctr"/>
          <a:lstStyle/>
          <a:p>
            <a:pPr algn="ctr" defTabSz="489857">
              <a:defRPr sz="1800"/>
            </a:pPr>
            <a:endParaRPr/>
          </a:p>
        </p:txBody>
      </p:sp>
      <p:sp>
        <p:nvSpPr>
          <p:cNvPr id="18" name="Shape 873">
            <a:extLst>
              <a:ext uri="{FF2B5EF4-FFF2-40B4-BE49-F238E27FC236}">
                <a16:creationId xmlns:a16="http://schemas.microsoft.com/office/drawing/2014/main" xmlns="" id="{4878F821-6B71-409B-B667-5D2734EBE000}"/>
              </a:ext>
            </a:extLst>
          </p:cNvPr>
          <p:cNvSpPr/>
          <p:nvPr/>
        </p:nvSpPr>
        <p:spPr>
          <a:xfrm>
            <a:off x="294657" y="3467162"/>
            <a:ext cx="1753956" cy="459023"/>
          </a:xfrm>
          <a:prstGeom prst="rect">
            <a:avLst/>
          </a:prstGeom>
          <a:ln w="12700">
            <a:miter lim="400000"/>
          </a:ln>
          <a:extLst>
            <a:ext uri="{C572A759-6A51-4108-AA02-DFA0A04FC94B}">
              <ma14:wrappingTextBoxFlag xmlns:ma14="http://schemas.microsoft.com/office/mac/drawingml/2011/main" xmlns="" val="1"/>
            </a:ext>
          </a:extLst>
        </p:spPr>
        <p:txBody>
          <a:bodyPr lIns="48984" tIns="48984" rIns="48984" bIns="48984">
            <a:spAutoFit/>
          </a:bodyPr>
          <a:lstStyle/>
          <a:p>
            <a:pPr algn="ctr" defTabSz="489857">
              <a:lnSpc>
                <a:spcPct val="90000"/>
              </a:lnSpc>
              <a:defRPr sz="2600" b="1" spc="-70">
                <a:solidFill>
                  <a:schemeClr val="accent3"/>
                </a:solidFill>
                <a:latin typeface="Arial"/>
                <a:ea typeface="Arial"/>
                <a:cs typeface="Arial"/>
                <a:sym typeface="Arial"/>
              </a:defRPr>
            </a:pPr>
            <a:r>
              <a:rPr dirty="0"/>
              <a:t>6</a:t>
            </a:r>
            <a:r>
              <a:rPr lang="en-US" dirty="0"/>
              <a:t>4</a:t>
            </a:r>
            <a:r>
              <a:rPr dirty="0"/>
              <a:t>%</a:t>
            </a:r>
            <a:endParaRPr lang="en-US" dirty="0"/>
          </a:p>
        </p:txBody>
      </p:sp>
      <p:sp>
        <p:nvSpPr>
          <p:cNvPr id="19" name="Shape 876">
            <a:extLst>
              <a:ext uri="{FF2B5EF4-FFF2-40B4-BE49-F238E27FC236}">
                <a16:creationId xmlns:a16="http://schemas.microsoft.com/office/drawing/2014/main" xmlns="" id="{101170A2-2266-4466-8876-7D2553BE4C20}"/>
              </a:ext>
            </a:extLst>
          </p:cNvPr>
          <p:cNvSpPr/>
          <p:nvPr/>
        </p:nvSpPr>
        <p:spPr>
          <a:xfrm>
            <a:off x="2421845" y="3467162"/>
            <a:ext cx="1838445" cy="459023"/>
          </a:xfrm>
          <a:prstGeom prst="rect">
            <a:avLst/>
          </a:prstGeom>
          <a:ln w="12700">
            <a:miter lim="400000"/>
          </a:ln>
          <a:extLst>
            <a:ext uri="{C572A759-6A51-4108-AA02-DFA0A04FC94B}">
              <ma14:wrappingTextBoxFlag xmlns:ma14="http://schemas.microsoft.com/office/mac/drawingml/2011/main" xmlns="" val="1"/>
            </a:ext>
          </a:extLst>
        </p:spPr>
        <p:txBody>
          <a:bodyPr lIns="48984" tIns="48984" rIns="48984" bIns="48984">
            <a:spAutoFit/>
          </a:bodyPr>
          <a:lstStyle/>
          <a:p>
            <a:pPr algn="ctr" defTabSz="489857">
              <a:lnSpc>
                <a:spcPct val="90000"/>
              </a:lnSpc>
              <a:defRPr sz="2600" b="1" spc="-70">
                <a:solidFill>
                  <a:schemeClr val="accent3"/>
                </a:solidFill>
                <a:latin typeface="Arial"/>
                <a:ea typeface="Arial"/>
                <a:cs typeface="Arial"/>
                <a:sym typeface="Arial"/>
              </a:defRPr>
            </a:pPr>
            <a:r>
              <a:rPr dirty="0"/>
              <a:t>6</a:t>
            </a:r>
            <a:r>
              <a:rPr lang="en-US" dirty="0"/>
              <a:t>5</a:t>
            </a:r>
            <a:r>
              <a:rPr dirty="0"/>
              <a:t>%</a:t>
            </a:r>
          </a:p>
        </p:txBody>
      </p:sp>
      <p:sp>
        <p:nvSpPr>
          <p:cNvPr id="20" name="Shape 871">
            <a:extLst>
              <a:ext uri="{FF2B5EF4-FFF2-40B4-BE49-F238E27FC236}">
                <a16:creationId xmlns:a16="http://schemas.microsoft.com/office/drawing/2014/main" xmlns="" id="{0355CDC4-9AE4-4563-BD10-AC114DEA06E2}"/>
              </a:ext>
            </a:extLst>
          </p:cNvPr>
          <p:cNvSpPr/>
          <p:nvPr/>
        </p:nvSpPr>
        <p:spPr>
          <a:xfrm>
            <a:off x="4644195" y="3398146"/>
            <a:ext cx="1842569" cy="2279537"/>
          </a:xfrm>
          <a:custGeom>
            <a:avLst/>
            <a:gdLst/>
            <a:ahLst/>
            <a:cxnLst>
              <a:cxn ang="0">
                <a:pos x="wd2" y="hd2"/>
              </a:cxn>
              <a:cxn ang="5400000">
                <a:pos x="wd2" y="hd2"/>
              </a:cxn>
              <a:cxn ang="10800000">
                <a:pos x="wd2" y="hd2"/>
              </a:cxn>
              <a:cxn ang="16200000">
                <a:pos x="wd2" y="hd2"/>
              </a:cxn>
            </a:cxnLst>
            <a:rect l="0" t="0" r="r" b="b"/>
            <a:pathLst>
              <a:path w="21600" h="21600" extrusionOk="0">
                <a:moveTo>
                  <a:pt x="1815" y="0"/>
                </a:moveTo>
                <a:lnTo>
                  <a:pt x="21600" y="0"/>
                </a:lnTo>
                <a:lnTo>
                  <a:pt x="21600" y="19988"/>
                </a:lnTo>
                <a:cubicBezTo>
                  <a:pt x="21600" y="20878"/>
                  <a:pt x="20788" y="21600"/>
                  <a:pt x="19785" y="21600"/>
                </a:cubicBezTo>
                <a:lnTo>
                  <a:pt x="0" y="21600"/>
                </a:lnTo>
                <a:lnTo>
                  <a:pt x="0" y="1612"/>
                </a:lnTo>
                <a:cubicBezTo>
                  <a:pt x="0" y="722"/>
                  <a:pt x="812" y="0"/>
                  <a:pt x="1815" y="0"/>
                </a:cubicBezTo>
                <a:close/>
              </a:path>
            </a:pathLst>
          </a:custGeom>
          <a:solidFill>
            <a:schemeClr val="tx2">
              <a:lumMod val="40000"/>
              <a:lumOff val="60000"/>
            </a:schemeClr>
          </a:solidFill>
          <a:ln w="12700">
            <a:miter lim="400000"/>
          </a:ln>
        </p:spPr>
        <p:txBody>
          <a:bodyPr lIns="45718" tIns="45718" rIns="45718" bIns="45718" anchor="ctr"/>
          <a:lstStyle/>
          <a:p>
            <a:pPr algn="ctr" defTabSz="489857">
              <a:defRPr sz="1800">
                <a:solidFill>
                  <a:srgbClr val="FFFFFF"/>
                </a:solidFill>
              </a:defRPr>
            </a:pPr>
            <a:endParaRPr/>
          </a:p>
        </p:txBody>
      </p:sp>
      <p:sp>
        <p:nvSpPr>
          <p:cNvPr id="21" name="Shape 877">
            <a:extLst>
              <a:ext uri="{FF2B5EF4-FFF2-40B4-BE49-F238E27FC236}">
                <a16:creationId xmlns:a16="http://schemas.microsoft.com/office/drawing/2014/main" xmlns="" id="{775F5AB5-3617-490D-8780-C5827904CF06}"/>
              </a:ext>
            </a:extLst>
          </p:cNvPr>
          <p:cNvSpPr/>
          <p:nvPr/>
        </p:nvSpPr>
        <p:spPr>
          <a:xfrm>
            <a:off x="4690908" y="3489642"/>
            <a:ext cx="1753956" cy="459023"/>
          </a:xfrm>
          <a:prstGeom prst="rect">
            <a:avLst/>
          </a:prstGeom>
          <a:ln w="12700">
            <a:miter lim="400000"/>
          </a:ln>
          <a:extLst>
            <a:ext uri="{C572A759-6A51-4108-AA02-DFA0A04FC94B}">
              <ma14:wrappingTextBoxFlag xmlns:ma14="http://schemas.microsoft.com/office/mac/drawingml/2011/main" xmlns="" val="1"/>
            </a:ext>
          </a:extLst>
        </p:spPr>
        <p:txBody>
          <a:bodyPr lIns="48984" tIns="48984" rIns="48984" bIns="48984">
            <a:spAutoFit/>
          </a:bodyPr>
          <a:lstStyle/>
          <a:p>
            <a:pPr algn="ctr" defTabSz="489857">
              <a:lnSpc>
                <a:spcPct val="90000"/>
              </a:lnSpc>
              <a:defRPr sz="2600" b="1" spc="-70">
                <a:solidFill>
                  <a:srgbClr val="FFFFFF"/>
                </a:solidFill>
                <a:latin typeface="Arial"/>
                <a:ea typeface="Arial"/>
                <a:cs typeface="Arial"/>
                <a:sym typeface="Arial"/>
              </a:defRPr>
            </a:pPr>
            <a:r>
              <a:rPr dirty="0"/>
              <a:t>6</a:t>
            </a:r>
            <a:r>
              <a:rPr lang="en-US" dirty="0"/>
              <a:t>2</a:t>
            </a:r>
            <a:r>
              <a:rPr dirty="0"/>
              <a:t>%</a:t>
            </a:r>
          </a:p>
        </p:txBody>
      </p:sp>
      <p:sp>
        <p:nvSpPr>
          <p:cNvPr id="22" name="Shape 872">
            <a:extLst>
              <a:ext uri="{FF2B5EF4-FFF2-40B4-BE49-F238E27FC236}">
                <a16:creationId xmlns:a16="http://schemas.microsoft.com/office/drawing/2014/main" xmlns="" id="{3FC73C10-C9F8-4A4C-9894-D814779E921B}"/>
              </a:ext>
            </a:extLst>
          </p:cNvPr>
          <p:cNvSpPr/>
          <p:nvPr/>
        </p:nvSpPr>
        <p:spPr>
          <a:xfrm>
            <a:off x="6870144" y="3334348"/>
            <a:ext cx="1842569" cy="2073571"/>
          </a:xfrm>
          <a:custGeom>
            <a:avLst/>
            <a:gdLst/>
            <a:ahLst/>
            <a:cxnLst>
              <a:cxn ang="0">
                <a:pos x="wd2" y="hd2"/>
              </a:cxn>
              <a:cxn ang="5400000">
                <a:pos x="wd2" y="hd2"/>
              </a:cxn>
              <a:cxn ang="10800000">
                <a:pos x="wd2" y="hd2"/>
              </a:cxn>
              <a:cxn ang="16200000">
                <a:pos x="wd2" y="hd2"/>
              </a:cxn>
            </a:cxnLst>
            <a:rect l="0" t="0" r="r" b="b"/>
            <a:pathLst>
              <a:path w="21600" h="21600" extrusionOk="0">
                <a:moveTo>
                  <a:pt x="1815" y="0"/>
                </a:moveTo>
                <a:lnTo>
                  <a:pt x="21600" y="0"/>
                </a:lnTo>
                <a:lnTo>
                  <a:pt x="21600" y="19988"/>
                </a:lnTo>
                <a:cubicBezTo>
                  <a:pt x="21600" y="20878"/>
                  <a:pt x="20788" y="21600"/>
                  <a:pt x="19785" y="21600"/>
                </a:cubicBezTo>
                <a:lnTo>
                  <a:pt x="0" y="21600"/>
                </a:lnTo>
                <a:lnTo>
                  <a:pt x="0" y="1612"/>
                </a:lnTo>
                <a:cubicBezTo>
                  <a:pt x="0" y="722"/>
                  <a:pt x="812" y="0"/>
                  <a:pt x="1815" y="0"/>
                </a:cubicBezTo>
                <a:close/>
              </a:path>
            </a:pathLst>
          </a:custGeom>
          <a:solidFill>
            <a:srgbClr val="FFFFFF"/>
          </a:solidFill>
          <a:ln w="12700">
            <a:miter lim="400000"/>
          </a:ln>
        </p:spPr>
        <p:txBody>
          <a:bodyPr lIns="45718" tIns="45718" rIns="45718" bIns="45718" anchor="ctr"/>
          <a:lstStyle/>
          <a:p>
            <a:pPr algn="ctr" defTabSz="489857">
              <a:defRPr sz="1800">
                <a:solidFill>
                  <a:srgbClr val="FFFFFF"/>
                </a:solidFill>
              </a:defRPr>
            </a:pPr>
            <a:endParaRPr/>
          </a:p>
        </p:txBody>
      </p:sp>
      <p:sp>
        <p:nvSpPr>
          <p:cNvPr id="23" name="Shape 875">
            <a:extLst>
              <a:ext uri="{FF2B5EF4-FFF2-40B4-BE49-F238E27FC236}">
                <a16:creationId xmlns:a16="http://schemas.microsoft.com/office/drawing/2014/main" xmlns="" id="{0E09FE4C-6279-451F-8709-A07A6A197D8D}"/>
              </a:ext>
            </a:extLst>
          </p:cNvPr>
          <p:cNvSpPr/>
          <p:nvPr/>
        </p:nvSpPr>
        <p:spPr>
          <a:xfrm>
            <a:off x="6914449" y="3467162"/>
            <a:ext cx="1753956" cy="459023"/>
          </a:xfrm>
          <a:prstGeom prst="rect">
            <a:avLst/>
          </a:prstGeom>
          <a:ln w="12700">
            <a:miter lim="400000"/>
          </a:ln>
          <a:extLst>
            <a:ext uri="{C572A759-6A51-4108-AA02-DFA0A04FC94B}">
              <ma14:wrappingTextBoxFlag xmlns:ma14="http://schemas.microsoft.com/office/mac/drawingml/2011/main" xmlns="" val="1"/>
            </a:ext>
          </a:extLst>
        </p:spPr>
        <p:txBody>
          <a:bodyPr lIns="48984" tIns="48984" rIns="48984" bIns="48984">
            <a:spAutoFit/>
          </a:bodyPr>
          <a:lstStyle/>
          <a:p>
            <a:pPr algn="ctr" defTabSz="489857">
              <a:lnSpc>
                <a:spcPct val="90000"/>
              </a:lnSpc>
              <a:defRPr sz="2600" b="1" spc="-70">
                <a:solidFill>
                  <a:schemeClr val="accent3"/>
                </a:solidFill>
                <a:latin typeface="Arial"/>
                <a:ea typeface="Arial"/>
                <a:cs typeface="Arial"/>
                <a:sym typeface="Arial"/>
              </a:defRPr>
            </a:pPr>
            <a:r>
              <a:rPr dirty="0"/>
              <a:t>5</a:t>
            </a:r>
            <a:r>
              <a:rPr lang="en-US" dirty="0"/>
              <a:t>4</a:t>
            </a:r>
            <a:r>
              <a:rPr dirty="0"/>
              <a:t>%</a:t>
            </a:r>
          </a:p>
        </p:txBody>
      </p:sp>
      <p:sp>
        <p:nvSpPr>
          <p:cNvPr id="24" name="Shape 883">
            <a:extLst>
              <a:ext uri="{FF2B5EF4-FFF2-40B4-BE49-F238E27FC236}">
                <a16:creationId xmlns:a16="http://schemas.microsoft.com/office/drawing/2014/main" xmlns="" id="{5854AF37-438C-4B95-B8CB-9AB95B9814EB}"/>
              </a:ext>
            </a:extLst>
          </p:cNvPr>
          <p:cNvSpPr/>
          <p:nvPr/>
        </p:nvSpPr>
        <p:spPr>
          <a:xfrm>
            <a:off x="244759" y="6340688"/>
            <a:ext cx="2811206" cy="222035"/>
          </a:xfrm>
          <a:prstGeom prst="rect">
            <a:avLst/>
          </a:prstGeom>
          <a:ln w="12700">
            <a:miter lim="400000"/>
          </a:ln>
          <a:extLst>
            <a:ext uri="{C572A759-6A51-4108-AA02-DFA0A04FC94B}">
              <ma14:wrappingTextBoxFlag xmlns:ma14="http://schemas.microsoft.com/office/mac/drawingml/2011/main" xmlns="" val="1"/>
            </a:ext>
          </a:extLst>
        </p:spPr>
        <p:txBody>
          <a:bodyPr wrap="none" lIns="48984" tIns="48984" rIns="48984" bIns="48984">
            <a:spAutoFit/>
          </a:bodyPr>
          <a:lstStyle>
            <a:lvl1pPr defTabSz="489857">
              <a:defRPr sz="800">
                <a:solidFill>
                  <a:srgbClr val="808080"/>
                </a:solidFill>
                <a:latin typeface="Arial"/>
                <a:ea typeface="Arial"/>
                <a:cs typeface="Arial"/>
                <a:sym typeface="Arial"/>
              </a:defRPr>
            </a:lvl1pPr>
          </a:lstStyle>
          <a:p>
            <a:r>
              <a:rPr dirty="0">
                <a:latin typeface="+mn-lt"/>
              </a:rPr>
              <a:t>Sources: Map the Meal Gap (2014) and Hunger in America (2014)</a:t>
            </a:r>
          </a:p>
        </p:txBody>
      </p:sp>
      <p:sp>
        <p:nvSpPr>
          <p:cNvPr id="3" name="TextBox 2">
            <a:extLst>
              <a:ext uri="{FF2B5EF4-FFF2-40B4-BE49-F238E27FC236}">
                <a16:creationId xmlns:a16="http://schemas.microsoft.com/office/drawing/2014/main" xmlns="" id="{9CE983FB-E335-4538-8A90-32651CB684DE}"/>
              </a:ext>
            </a:extLst>
          </p:cNvPr>
          <p:cNvSpPr txBox="1"/>
          <p:nvPr/>
        </p:nvSpPr>
        <p:spPr>
          <a:xfrm>
            <a:off x="286856" y="3794686"/>
            <a:ext cx="1838445" cy="1631216"/>
          </a:xfrm>
          <a:prstGeom prst="rect">
            <a:avLst/>
          </a:prstGeom>
          <a:noFill/>
        </p:spPr>
        <p:txBody>
          <a:bodyPr wrap="square" rtlCol="0">
            <a:spAutoFit/>
          </a:bodyPr>
          <a:lstStyle/>
          <a:p>
            <a:pPr algn="ctr"/>
            <a:r>
              <a:rPr lang="en-US" sz="2000" dirty="0">
                <a:solidFill>
                  <a:schemeClr val="accent1">
                    <a:lumMod val="75000"/>
                  </a:schemeClr>
                </a:solidFill>
                <a:latin typeface="Karla"/>
              </a:rPr>
              <a:t>Have had to choose between paying for </a:t>
            </a:r>
            <a:r>
              <a:rPr lang="en-US" sz="2000" b="1" dirty="0">
                <a:solidFill>
                  <a:schemeClr val="accent1">
                    <a:lumMod val="75000"/>
                  </a:schemeClr>
                </a:solidFill>
                <a:latin typeface="Karla"/>
              </a:rPr>
              <a:t>utilities</a:t>
            </a:r>
            <a:r>
              <a:rPr lang="en-US" sz="2000" dirty="0">
                <a:solidFill>
                  <a:schemeClr val="accent1">
                    <a:lumMod val="75000"/>
                  </a:schemeClr>
                </a:solidFill>
                <a:latin typeface="Karla"/>
              </a:rPr>
              <a:t> and food</a:t>
            </a:r>
          </a:p>
        </p:txBody>
      </p:sp>
      <p:sp>
        <p:nvSpPr>
          <p:cNvPr id="25" name="TextBox 24">
            <a:extLst>
              <a:ext uri="{FF2B5EF4-FFF2-40B4-BE49-F238E27FC236}">
                <a16:creationId xmlns:a16="http://schemas.microsoft.com/office/drawing/2014/main" xmlns="" id="{635BF9F6-895D-49BA-AE07-8FD425D07ED8}"/>
              </a:ext>
            </a:extLst>
          </p:cNvPr>
          <p:cNvSpPr txBox="1"/>
          <p:nvPr/>
        </p:nvSpPr>
        <p:spPr>
          <a:xfrm>
            <a:off x="2317898" y="3790852"/>
            <a:ext cx="1986697" cy="1631216"/>
          </a:xfrm>
          <a:prstGeom prst="rect">
            <a:avLst/>
          </a:prstGeom>
          <a:noFill/>
        </p:spPr>
        <p:txBody>
          <a:bodyPr wrap="square" rtlCol="0">
            <a:spAutoFit/>
          </a:bodyPr>
          <a:lstStyle/>
          <a:p>
            <a:pPr algn="ctr"/>
            <a:r>
              <a:rPr lang="en-US" sz="2000" dirty="0">
                <a:solidFill>
                  <a:schemeClr val="accent1">
                    <a:lumMod val="75000"/>
                  </a:schemeClr>
                </a:solidFill>
                <a:latin typeface="Karla"/>
              </a:rPr>
              <a:t>Have had to choose between paying for </a:t>
            </a:r>
            <a:r>
              <a:rPr lang="en-US" sz="2000" b="1" dirty="0">
                <a:solidFill>
                  <a:schemeClr val="accent1">
                    <a:lumMod val="75000"/>
                  </a:schemeClr>
                </a:solidFill>
                <a:latin typeface="Karla"/>
              </a:rPr>
              <a:t>transportation</a:t>
            </a:r>
            <a:r>
              <a:rPr lang="en-US" sz="2000" dirty="0">
                <a:solidFill>
                  <a:schemeClr val="accent1">
                    <a:lumMod val="75000"/>
                  </a:schemeClr>
                </a:solidFill>
                <a:latin typeface="Karla"/>
              </a:rPr>
              <a:t> and food</a:t>
            </a:r>
          </a:p>
        </p:txBody>
      </p:sp>
      <p:sp>
        <p:nvSpPr>
          <p:cNvPr id="26" name="TextBox 25">
            <a:extLst>
              <a:ext uri="{FF2B5EF4-FFF2-40B4-BE49-F238E27FC236}">
                <a16:creationId xmlns:a16="http://schemas.microsoft.com/office/drawing/2014/main" xmlns="" id="{C44EF121-9571-4724-A71C-D9384A8C3985}"/>
              </a:ext>
            </a:extLst>
          </p:cNvPr>
          <p:cNvSpPr txBox="1"/>
          <p:nvPr/>
        </p:nvSpPr>
        <p:spPr>
          <a:xfrm>
            <a:off x="4554145" y="3815952"/>
            <a:ext cx="1986697" cy="1631216"/>
          </a:xfrm>
          <a:prstGeom prst="rect">
            <a:avLst/>
          </a:prstGeom>
          <a:noFill/>
        </p:spPr>
        <p:txBody>
          <a:bodyPr wrap="square" rtlCol="0">
            <a:spAutoFit/>
          </a:bodyPr>
          <a:lstStyle/>
          <a:p>
            <a:pPr algn="ctr"/>
            <a:r>
              <a:rPr lang="en-US" sz="2000" dirty="0">
                <a:solidFill>
                  <a:schemeClr val="accent1">
                    <a:lumMod val="75000"/>
                  </a:schemeClr>
                </a:solidFill>
                <a:latin typeface="Karla"/>
              </a:rPr>
              <a:t>Have had to choose between paying for </a:t>
            </a:r>
            <a:r>
              <a:rPr lang="en-US" sz="2000" b="1" dirty="0">
                <a:solidFill>
                  <a:schemeClr val="accent1">
                    <a:lumMod val="75000"/>
                  </a:schemeClr>
                </a:solidFill>
                <a:latin typeface="Karla"/>
              </a:rPr>
              <a:t>medicine</a:t>
            </a:r>
            <a:r>
              <a:rPr lang="en-US" sz="2000" dirty="0">
                <a:solidFill>
                  <a:schemeClr val="accent1">
                    <a:lumMod val="75000"/>
                  </a:schemeClr>
                </a:solidFill>
                <a:latin typeface="Karla"/>
              </a:rPr>
              <a:t> and food</a:t>
            </a:r>
          </a:p>
        </p:txBody>
      </p:sp>
      <p:sp>
        <p:nvSpPr>
          <p:cNvPr id="27" name="TextBox 26">
            <a:extLst>
              <a:ext uri="{FF2B5EF4-FFF2-40B4-BE49-F238E27FC236}">
                <a16:creationId xmlns:a16="http://schemas.microsoft.com/office/drawing/2014/main" xmlns="" id="{7B143F17-B99D-4F6F-BAD5-1FA27229ADBA}"/>
              </a:ext>
            </a:extLst>
          </p:cNvPr>
          <p:cNvSpPr txBox="1"/>
          <p:nvPr/>
        </p:nvSpPr>
        <p:spPr>
          <a:xfrm>
            <a:off x="6855872" y="3815952"/>
            <a:ext cx="1986697" cy="1631216"/>
          </a:xfrm>
          <a:prstGeom prst="rect">
            <a:avLst/>
          </a:prstGeom>
          <a:noFill/>
        </p:spPr>
        <p:txBody>
          <a:bodyPr wrap="square" rtlCol="0">
            <a:spAutoFit/>
          </a:bodyPr>
          <a:lstStyle/>
          <a:p>
            <a:pPr algn="ctr"/>
            <a:r>
              <a:rPr lang="en-US" sz="2000" dirty="0">
                <a:solidFill>
                  <a:schemeClr val="accent1">
                    <a:lumMod val="75000"/>
                  </a:schemeClr>
                </a:solidFill>
                <a:latin typeface="Karla"/>
              </a:rPr>
              <a:t>Have had to choose between paying for </a:t>
            </a:r>
            <a:r>
              <a:rPr lang="en-US" sz="2000" b="1" dirty="0">
                <a:solidFill>
                  <a:schemeClr val="accent1">
                    <a:lumMod val="75000"/>
                  </a:schemeClr>
                </a:solidFill>
                <a:latin typeface="Karla"/>
              </a:rPr>
              <a:t>housing</a:t>
            </a:r>
            <a:r>
              <a:rPr lang="en-US" sz="2000" dirty="0">
                <a:solidFill>
                  <a:schemeClr val="accent1">
                    <a:lumMod val="75000"/>
                  </a:schemeClr>
                </a:solidFill>
                <a:latin typeface="Karla"/>
              </a:rPr>
              <a:t> and food</a:t>
            </a:r>
          </a:p>
        </p:txBody>
      </p:sp>
      <p:sp>
        <p:nvSpPr>
          <p:cNvPr id="4" name="TextBox 3">
            <a:extLst>
              <a:ext uri="{FF2B5EF4-FFF2-40B4-BE49-F238E27FC236}">
                <a16:creationId xmlns:a16="http://schemas.microsoft.com/office/drawing/2014/main" xmlns="" id="{79DC73E0-D502-4A9D-AEB0-635939CE8FD2}"/>
              </a:ext>
            </a:extLst>
          </p:cNvPr>
          <p:cNvSpPr txBox="1"/>
          <p:nvPr/>
        </p:nvSpPr>
        <p:spPr>
          <a:xfrm>
            <a:off x="788042" y="5885508"/>
            <a:ext cx="8590603" cy="369332"/>
          </a:xfrm>
          <a:prstGeom prst="rect">
            <a:avLst/>
          </a:prstGeom>
          <a:noFill/>
        </p:spPr>
        <p:txBody>
          <a:bodyPr wrap="square" rtlCol="0">
            <a:spAutoFit/>
          </a:bodyPr>
          <a:lstStyle/>
          <a:p>
            <a:r>
              <a:rPr lang="en-US" b="1" dirty="0">
                <a:solidFill>
                  <a:schemeClr val="tx2"/>
                </a:solidFill>
                <a:latin typeface="Karla"/>
              </a:rPr>
              <a:t>78% of clients report purchasing unhealthy food to stretch their budgets</a:t>
            </a:r>
          </a:p>
        </p:txBody>
      </p:sp>
      <p:sp>
        <p:nvSpPr>
          <p:cNvPr id="5" name="Arrow: Right 4">
            <a:extLst>
              <a:ext uri="{FF2B5EF4-FFF2-40B4-BE49-F238E27FC236}">
                <a16:creationId xmlns:a16="http://schemas.microsoft.com/office/drawing/2014/main" xmlns="" id="{8AD00FBD-9DB9-4DFF-9F69-D5C5F097FA91}"/>
              </a:ext>
            </a:extLst>
          </p:cNvPr>
          <p:cNvSpPr/>
          <p:nvPr/>
        </p:nvSpPr>
        <p:spPr>
          <a:xfrm>
            <a:off x="445031" y="5844802"/>
            <a:ext cx="343011" cy="4242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253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82964"/>
            <a:ext cx="9144000" cy="275036"/>
          </a:xfrm>
          <a:prstGeom prst="rect">
            <a:avLst/>
          </a:prstGeom>
          <a:solidFill>
            <a:srgbClr val="1133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61168" y="733430"/>
            <a:ext cx="862166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reater Cleveland Food Bank.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4" y="279059"/>
            <a:ext cx="1394528" cy="319740"/>
          </a:xfrm>
          <a:prstGeom prst="rect">
            <a:avLst/>
          </a:prstGeom>
        </p:spPr>
      </p:pic>
      <p:sp>
        <p:nvSpPr>
          <p:cNvPr id="14" name="TextBox 13">
            <a:extLst>
              <a:ext uri="{FF2B5EF4-FFF2-40B4-BE49-F238E27FC236}">
                <a16:creationId xmlns:a16="http://schemas.microsoft.com/office/drawing/2014/main" xmlns="" id="{B11DE37D-EE02-4CCC-9B38-7153A11B25CE}"/>
              </a:ext>
            </a:extLst>
          </p:cNvPr>
          <p:cNvSpPr txBox="1"/>
          <p:nvPr/>
        </p:nvSpPr>
        <p:spPr>
          <a:xfrm>
            <a:off x="425085" y="853541"/>
            <a:ext cx="8095230" cy="1200329"/>
          </a:xfrm>
          <a:prstGeom prst="rect">
            <a:avLst/>
          </a:prstGeom>
          <a:noFill/>
        </p:spPr>
        <p:txBody>
          <a:bodyPr wrap="square" rtlCol="0">
            <a:spAutoFit/>
          </a:bodyPr>
          <a:lstStyle/>
          <a:p>
            <a:r>
              <a:rPr lang="en-US" sz="2400" b="1" dirty="0">
                <a:solidFill>
                  <a:schemeClr val="accent1">
                    <a:lumMod val="75000"/>
                  </a:schemeClr>
                </a:solidFill>
              </a:rPr>
              <a:t>Among Food Insecure Households, Hypertension and Diabetes are most common</a:t>
            </a:r>
          </a:p>
          <a:p>
            <a:pPr marL="285750" indent="-285750">
              <a:buFont typeface="Arial" panose="020B0604020202020204" pitchFamily="34" charset="0"/>
              <a:buChar char="•"/>
            </a:pPr>
            <a:endParaRPr lang="en-US" sz="2400" dirty="0">
              <a:latin typeface="Karla" pitchFamily="2" charset="0"/>
              <a:ea typeface="Karla" pitchFamily="2" charset="0"/>
              <a:cs typeface="Leelawadee" panose="020B0502040204020203" pitchFamily="34" charset="-34"/>
            </a:endParaRPr>
          </a:p>
        </p:txBody>
      </p:sp>
      <p:sp>
        <p:nvSpPr>
          <p:cNvPr id="3" name="TextBox 2"/>
          <p:cNvSpPr txBox="1"/>
          <p:nvPr/>
        </p:nvSpPr>
        <p:spPr>
          <a:xfrm>
            <a:off x="425085" y="6024570"/>
            <a:ext cx="8013237" cy="707886"/>
          </a:xfrm>
          <a:prstGeom prst="rect">
            <a:avLst/>
          </a:prstGeom>
          <a:noFill/>
        </p:spPr>
        <p:txBody>
          <a:bodyPr wrap="square" rtlCol="0">
            <a:spAutoFit/>
          </a:bodyPr>
          <a:lstStyle/>
          <a:p>
            <a:r>
              <a:rPr lang="en-US" sz="1000" dirty="0"/>
              <a:t>Source: Feeding America. </a:t>
            </a:r>
            <a:r>
              <a:rPr lang="en-US" sz="1000" i="1" dirty="0"/>
              <a:t>Hunger in America 2014 – Executive Summary</a:t>
            </a:r>
            <a:r>
              <a:rPr lang="en-US" sz="1000" dirty="0"/>
              <a:t>. Accessed at: </a:t>
            </a:r>
            <a:r>
              <a:rPr lang="en-US" sz="1000" dirty="0">
                <a:hlinkClick r:id="rId4"/>
              </a:rPr>
              <a:t>http://www.feedingamerica.org/hunger-in-america/our-research/hunger-in-america/</a:t>
            </a:r>
            <a:endParaRPr lang="en-US" sz="1000" dirty="0"/>
          </a:p>
          <a:p>
            <a:r>
              <a:rPr lang="en-US" sz="1000" dirty="0"/>
              <a:t>*The Affordable Care Act went into effect after the fielding period of this survey</a:t>
            </a:r>
          </a:p>
          <a:p>
            <a:endParaRPr lang="en-US" sz="1000" dirty="0"/>
          </a:p>
        </p:txBody>
      </p:sp>
      <p:pic>
        <p:nvPicPr>
          <p:cNvPr id="9" name="image51.gif" descr="Hunger in America health graphic">
            <a:extLst>
              <a:ext uri="{FF2B5EF4-FFF2-40B4-BE49-F238E27FC236}">
                <a16:creationId xmlns:a16="http://schemas.microsoft.com/office/drawing/2014/main" xmlns="" id="{3B00FB95-E85A-401D-AA6B-9D1E72994595}"/>
              </a:ext>
            </a:extLst>
          </p:cNvPr>
          <p:cNvPicPr>
            <a:picLocks noChangeAspect="1"/>
          </p:cNvPicPr>
          <p:nvPr/>
        </p:nvPicPr>
        <p:blipFill rotWithShape="1">
          <a:blip r:embed="rId5"/>
          <a:srcRect l="52158" r="21174"/>
          <a:stretch/>
        </p:blipFill>
        <p:spPr>
          <a:xfrm>
            <a:off x="4700554" y="1933239"/>
            <a:ext cx="1816506" cy="1793800"/>
          </a:xfrm>
          <a:prstGeom prst="rect">
            <a:avLst/>
          </a:prstGeom>
          <a:ln w="12700">
            <a:miter lim="400000"/>
          </a:ln>
        </p:spPr>
      </p:pic>
      <p:sp>
        <p:nvSpPr>
          <p:cNvPr id="10" name="Shape 862">
            <a:extLst>
              <a:ext uri="{FF2B5EF4-FFF2-40B4-BE49-F238E27FC236}">
                <a16:creationId xmlns:a16="http://schemas.microsoft.com/office/drawing/2014/main" xmlns="" id="{347640A5-A5DA-4435-88F1-2F65079A236A}"/>
              </a:ext>
            </a:extLst>
          </p:cNvPr>
          <p:cNvSpPr/>
          <p:nvPr/>
        </p:nvSpPr>
        <p:spPr>
          <a:xfrm>
            <a:off x="-963678" y="3878751"/>
            <a:ext cx="10229598" cy="172354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1" indent="457179" algn="ctr">
              <a:spcBef>
                <a:spcPts val="600"/>
              </a:spcBef>
              <a:defRPr sz="3400" b="1"/>
            </a:pPr>
            <a:r>
              <a:rPr sz="3200" dirty="0">
                <a:latin typeface="Karla"/>
              </a:rPr>
              <a:t>4</a:t>
            </a:r>
            <a:r>
              <a:rPr lang="en-US" sz="3200" dirty="0">
                <a:latin typeface="Karla"/>
              </a:rPr>
              <a:t>2.8</a:t>
            </a:r>
            <a:r>
              <a:rPr sz="3200" dirty="0">
                <a:latin typeface="Karla"/>
              </a:rPr>
              <a:t>% </a:t>
            </a:r>
            <a:r>
              <a:rPr sz="2000" b="0" dirty="0">
                <a:latin typeface="Karla"/>
              </a:rPr>
              <a:t>of clients responded they are in </a:t>
            </a:r>
            <a:r>
              <a:rPr sz="2400" dirty="0">
                <a:solidFill>
                  <a:srgbClr val="FF0000"/>
                </a:solidFill>
                <a:latin typeface="Karla"/>
              </a:rPr>
              <a:t>fair or poor health </a:t>
            </a:r>
          </a:p>
          <a:p>
            <a:pPr lvl="1" indent="457179" algn="ctr">
              <a:spcBef>
                <a:spcPts val="600"/>
              </a:spcBef>
              <a:defRPr sz="3400" b="1"/>
            </a:pPr>
            <a:r>
              <a:rPr lang="en-US" sz="3200" dirty="0">
                <a:latin typeface="Karla"/>
              </a:rPr>
              <a:t>30</a:t>
            </a:r>
            <a:r>
              <a:rPr sz="3200" dirty="0">
                <a:latin typeface="Karla"/>
              </a:rPr>
              <a:t>% </a:t>
            </a:r>
            <a:r>
              <a:rPr sz="2000" b="0" dirty="0">
                <a:latin typeface="Karla"/>
              </a:rPr>
              <a:t>of households all members have </a:t>
            </a:r>
            <a:r>
              <a:rPr sz="2400" dirty="0">
                <a:solidFill>
                  <a:srgbClr val="FF0000"/>
                </a:solidFill>
                <a:latin typeface="Karla"/>
              </a:rPr>
              <a:t>no health insurance</a:t>
            </a:r>
            <a:r>
              <a:rPr sz="2000" dirty="0">
                <a:solidFill>
                  <a:srgbClr val="FF0000"/>
                </a:solidFill>
                <a:latin typeface="Karla"/>
              </a:rPr>
              <a:t>* </a:t>
            </a:r>
          </a:p>
          <a:p>
            <a:pPr lvl="1" indent="457179" algn="ctr">
              <a:spcBef>
                <a:spcPts val="600"/>
              </a:spcBef>
              <a:defRPr sz="3400" b="1"/>
            </a:pPr>
            <a:r>
              <a:rPr sz="3200" dirty="0">
                <a:latin typeface="Karla"/>
              </a:rPr>
              <a:t>5</a:t>
            </a:r>
            <a:r>
              <a:rPr lang="en-US" sz="3200" dirty="0">
                <a:latin typeface="Karla"/>
              </a:rPr>
              <a:t>2</a:t>
            </a:r>
            <a:r>
              <a:rPr sz="3200" dirty="0">
                <a:latin typeface="Karla"/>
              </a:rPr>
              <a:t>% </a:t>
            </a:r>
            <a:r>
              <a:rPr sz="2000" b="0" dirty="0">
                <a:latin typeface="Karla"/>
              </a:rPr>
              <a:t>of households report some </a:t>
            </a:r>
            <a:r>
              <a:rPr sz="2400" dirty="0">
                <a:solidFill>
                  <a:srgbClr val="FF0000"/>
                </a:solidFill>
                <a:latin typeface="Karla"/>
              </a:rPr>
              <a:t>medical debt</a:t>
            </a:r>
          </a:p>
        </p:txBody>
      </p:sp>
      <p:pic>
        <p:nvPicPr>
          <p:cNvPr id="4" name="Picture 3">
            <a:extLst>
              <a:ext uri="{FF2B5EF4-FFF2-40B4-BE49-F238E27FC236}">
                <a16:creationId xmlns:a16="http://schemas.microsoft.com/office/drawing/2014/main" xmlns="" id="{63D641BA-C6EF-4699-B87A-A8BCA2552EDE}"/>
              </a:ext>
            </a:extLst>
          </p:cNvPr>
          <p:cNvPicPr>
            <a:picLocks noChangeAspect="1"/>
          </p:cNvPicPr>
          <p:nvPr/>
        </p:nvPicPr>
        <p:blipFill rotWithShape="1">
          <a:blip r:embed="rId6"/>
          <a:srcRect r="72247"/>
          <a:stretch/>
        </p:blipFill>
        <p:spPr>
          <a:xfrm>
            <a:off x="1529905" y="1950634"/>
            <a:ext cx="1816507" cy="1723545"/>
          </a:xfrm>
          <a:prstGeom prst="rect">
            <a:avLst/>
          </a:prstGeom>
        </p:spPr>
      </p:pic>
      <p:sp>
        <p:nvSpPr>
          <p:cNvPr id="5" name="TextBox 4">
            <a:extLst>
              <a:ext uri="{FF2B5EF4-FFF2-40B4-BE49-F238E27FC236}">
                <a16:creationId xmlns:a16="http://schemas.microsoft.com/office/drawing/2014/main" xmlns="" id="{769C73DA-4E6F-4E7A-BA32-A042B041097C}"/>
              </a:ext>
            </a:extLst>
          </p:cNvPr>
          <p:cNvSpPr txBox="1"/>
          <p:nvPr/>
        </p:nvSpPr>
        <p:spPr>
          <a:xfrm>
            <a:off x="3217857" y="1950634"/>
            <a:ext cx="1482698" cy="1754326"/>
          </a:xfrm>
          <a:prstGeom prst="rect">
            <a:avLst/>
          </a:prstGeom>
          <a:noFill/>
        </p:spPr>
        <p:txBody>
          <a:bodyPr wrap="square" rtlCol="0">
            <a:spAutoFit/>
          </a:bodyPr>
          <a:lstStyle/>
          <a:p>
            <a:r>
              <a:rPr lang="en-US" sz="4800" b="1" dirty="0">
                <a:solidFill>
                  <a:srgbClr val="336600"/>
                </a:solidFill>
                <a:latin typeface="Karla"/>
                <a:cs typeface="Arial" panose="020B0604020202020204" pitchFamily="34" charset="0"/>
              </a:rPr>
              <a:t>61%</a:t>
            </a:r>
          </a:p>
          <a:p>
            <a:pPr algn="just"/>
            <a:r>
              <a:rPr lang="en-US" sz="1500" b="1" dirty="0">
                <a:solidFill>
                  <a:srgbClr val="336600"/>
                </a:solidFill>
                <a:latin typeface="Karla"/>
                <a:cs typeface="Arial" panose="020B0604020202020204" pitchFamily="34" charset="0"/>
              </a:rPr>
              <a:t>of Households have a member with High Blood Pressure</a:t>
            </a:r>
          </a:p>
        </p:txBody>
      </p:sp>
      <p:sp>
        <p:nvSpPr>
          <p:cNvPr id="11" name="TextBox 10">
            <a:extLst>
              <a:ext uri="{FF2B5EF4-FFF2-40B4-BE49-F238E27FC236}">
                <a16:creationId xmlns:a16="http://schemas.microsoft.com/office/drawing/2014/main" xmlns="" id="{E9CBD4B4-AD48-4F04-8E39-095979A9B368}"/>
              </a:ext>
            </a:extLst>
          </p:cNvPr>
          <p:cNvSpPr txBox="1"/>
          <p:nvPr/>
        </p:nvSpPr>
        <p:spPr>
          <a:xfrm>
            <a:off x="6405727" y="2002252"/>
            <a:ext cx="1465476" cy="1523494"/>
          </a:xfrm>
          <a:prstGeom prst="rect">
            <a:avLst/>
          </a:prstGeom>
          <a:noFill/>
        </p:spPr>
        <p:txBody>
          <a:bodyPr wrap="square" rtlCol="0">
            <a:spAutoFit/>
          </a:bodyPr>
          <a:lstStyle/>
          <a:p>
            <a:r>
              <a:rPr lang="en-US" sz="4800" b="1" dirty="0">
                <a:solidFill>
                  <a:schemeClr val="accent6"/>
                </a:solidFill>
                <a:latin typeface="Karla"/>
                <a:cs typeface="Arial" panose="020B0604020202020204" pitchFamily="34" charset="0"/>
              </a:rPr>
              <a:t>30%</a:t>
            </a:r>
          </a:p>
          <a:p>
            <a:pPr algn="just"/>
            <a:r>
              <a:rPr lang="en-US" sz="1500" b="1" dirty="0">
                <a:solidFill>
                  <a:schemeClr val="accent6"/>
                </a:solidFill>
                <a:latin typeface="Karla"/>
                <a:cs typeface="Arial" panose="020B0604020202020204" pitchFamily="34" charset="0"/>
              </a:rPr>
              <a:t>of Households have a member with Diabetes</a:t>
            </a:r>
          </a:p>
        </p:txBody>
      </p:sp>
    </p:spTree>
    <p:extLst>
      <p:ext uri="{BB962C8B-B14F-4D97-AF65-F5344CB8AC3E}">
        <p14:creationId xmlns:p14="http://schemas.microsoft.com/office/powerpoint/2010/main" val="335501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77373</TotalTime>
  <Words>3795</Words>
  <Application>Microsoft Office PowerPoint</Application>
  <PresentationFormat>On-screen Show (4:3)</PresentationFormat>
  <Paragraphs>384</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Adobe Fangsong Std R</vt:lpstr>
      <vt:lpstr>Arial</vt:lpstr>
      <vt:lpstr>Caecilia LT Std Light</vt:lpstr>
      <vt:lpstr>Calibri</vt:lpstr>
      <vt:lpstr>Gill Sans MT</vt:lpstr>
      <vt:lpstr>Kalinga</vt:lpstr>
      <vt:lpstr>Karla</vt:lpstr>
      <vt:lpstr>Leelawadee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Little Jacket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Terran Washington</dc:creator>
  <cp:lastModifiedBy>Perkins, Fatima</cp:lastModifiedBy>
  <cp:revision>279</cp:revision>
  <cp:lastPrinted>2019-02-12T15:02:02Z</cp:lastPrinted>
  <dcterms:created xsi:type="dcterms:W3CDTF">2014-01-10T21:44:08Z</dcterms:created>
  <dcterms:modified xsi:type="dcterms:W3CDTF">2019-10-04T21:18:52Z</dcterms:modified>
</cp:coreProperties>
</file>